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1" r:id="rId1"/>
  </p:sldMasterIdLst>
  <p:notesMasterIdLst>
    <p:notesMasterId r:id="rId35"/>
  </p:notesMasterIdLst>
  <p:sldIdLst>
    <p:sldId id="407" r:id="rId2"/>
    <p:sldId id="361" r:id="rId3"/>
    <p:sldId id="275" r:id="rId4"/>
    <p:sldId id="362" r:id="rId5"/>
    <p:sldId id="363" r:id="rId6"/>
    <p:sldId id="437" r:id="rId7"/>
    <p:sldId id="364" r:id="rId8"/>
    <p:sldId id="438" r:id="rId9"/>
    <p:sldId id="366" r:id="rId10"/>
    <p:sldId id="439" r:id="rId11"/>
    <p:sldId id="440" r:id="rId12"/>
    <p:sldId id="368" r:id="rId13"/>
    <p:sldId id="441" r:id="rId14"/>
    <p:sldId id="371" r:id="rId15"/>
    <p:sldId id="372" r:id="rId16"/>
    <p:sldId id="373" r:id="rId17"/>
    <p:sldId id="374" r:id="rId18"/>
    <p:sldId id="383" r:id="rId19"/>
    <p:sldId id="442" r:id="rId20"/>
    <p:sldId id="380" r:id="rId21"/>
    <p:sldId id="946" r:id="rId22"/>
    <p:sldId id="385" r:id="rId23"/>
    <p:sldId id="270" r:id="rId24"/>
    <p:sldId id="443" r:id="rId25"/>
    <p:sldId id="951" r:id="rId26"/>
    <p:sldId id="954" r:id="rId27"/>
    <p:sldId id="953" r:id="rId28"/>
    <p:sldId id="952" r:id="rId29"/>
    <p:sldId id="955" r:id="rId30"/>
    <p:sldId id="956" r:id="rId31"/>
    <p:sldId id="444" r:id="rId32"/>
    <p:sldId id="950" r:id="rId33"/>
    <p:sldId id="968" r:id="rId3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Office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004070"/>
    <a:srgbClr val="00AC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951"/>
    <p:restoredTop sz="94798"/>
  </p:normalViewPr>
  <p:slideViewPr>
    <p:cSldViewPr snapToGrid="0" snapToObjects="1">
      <p:cViewPr varScale="1">
        <p:scale>
          <a:sx n="105" d="100"/>
          <a:sy n="105" d="100"/>
        </p:scale>
        <p:origin x="1480" y="19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1C89B6-0167-0549-A9D3-815C20C90D38}" type="datetimeFigureOut">
              <a:rPr lang="en-US" smtClean="0"/>
              <a:t>4/21/22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430F75-B5EC-044F-A636-30352D0A13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837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1388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2865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4133850"/>
          </a:xfrm>
        </p:spPr>
        <p:txBody>
          <a:bodyPr/>
          <a:lstStyle/>
          <a:p>
            <a:r>
              <a:rPr lang="en-US" dirty="0"/>
              <a:t>The former V&amp;V method required experts choosing the appropriate LES models (</a:t>
            </a:r>
            <a:r>
              <a:rPr lang="en-US" dirty="0" err="1"/>
              <a:t>Smagorinsky</a:t>
            </a:r>
            <a:r>
              <a:rPr lang="en-US" dirty="0"/>
              <a:t>, </a:t>
            </a:r>
            <a:r>
              <a:rPr lang="en-US" dirty="0" err="1"/>
              <a:t>Ksgs</a:t>
            </a:r>
            <a:r>
              <a:rPr lang="en-US" dirty="0"/>
              <a:t>, and WALE). In most cases, no one (sadly) really evaluates this model-form error.</a:t>
            </a:r>
          </a:p>
          <a:p>
            <a:endParaRPr lang="en-US" dirty="0"/>
          </a:p>
          <a:p>
            <a:r>
              <a:rPr lang="en-US" dirty="0"/>
              <a:t>Choosing multiple models in a V&amp;V credibility effort required coding of the said models, verification of the models, and maintenance, i.e., $$$$.  Is there a better way to manage structural uncertainty for LES? Yes, my V&amp;V project in partnership with Stanford is doing this..</a:t>
            </a:r>
          </a:p>
          <a:p>
            <a:endParaRPr lang="en-US" dirty="0"/>
          </a:p>
          <a:p>
            <a:r>
              <a:rPr lang="en-US" dirty="0"/>
              <a:t>Background: In LES, we desire to close the </a:t>
            </a:r>
            <a:r>
              <a:rPr lang="en-US" dirty="0" err="1"/>
              <a:t>subgrid</a:t>
            </a:r>
            <a:r>
              <a:rPr lang="en-US" dirty="0"/>
              <a:t> stress (SGS), or </a:t>
            </a:r>
            <a:r>
              <a:rPr lang="en-US" dirty="0" err="1"/>
              <a:t>Tau_ij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This SGS stress is a symmetric tensor that is positive-definite. As such, we can perform an eigenvalue decomposition. The eigenvectors provide an orthonormal basis while the eigenvalues represent the ”weight” towards the limiting types of turbulence: one-component (rods), two-component (pancakes) and three-component (isotropic and circular). </a:t>
            </a:r>
          </a:p>
          <a:p>
            <a:endParaRPr lang="en-US" dirty="0"/>
          </a:p>
          <a:p>
            <a:r>
              <a:rPr lang="en-US" dirty="0"/>
              <a:t>The triangle is a “barycentric triangle” that represents a linear mapping between the eigenvalues to a picture. The shaded triangle is a real simulation where we are probing a point in space and plotting the eigenvalue decomposition (open jet). Any viable model ever dreamed of must fit inside this triangle.</a:t>
            </a:r>
          </a:p>
          <a:p>
            <a:endParaRPr lang="en-US" dirty="0"/>
          </a:p>
          <a:p>
            <a:r>
              <a:rPr lang="en-US" dirty="0"/>
              <a:t>By perturbing the </a:t>
            </a:r>
            <a:r>
              <a:rPr lang="en-US" dirty="0" err="1"/>
              <a:t>eignevalues</a:t>
            </a:r>
            <a:r>
              <a:rPr lang="en-US" dirty="0"/>
              <a:t> and eigenvectors, we can evaluate uncertainty in the LES model. This is really powerful.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751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4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7.png"/><Relationship Id="rId7" Type="http://schemas.openxmlformats.org/officeDocument/2006/relationships/image" Target="../media/image5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11.png"/><Relationship Id="rId4" Type="http://schemas.openxmlformats.org/officeDocument/2006/relationships/image" Target="../media/image8.png"/><Relationship Id="rId9" Type="http://schemas.openxmlformats.org/officeDocument/2006/relationships/image" Target="../media/image7.png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7.png"/><Relationship Id="rId7" Type="http://schemas.openxmlformats.org/officeDocument/2006/relationships/image" Target="../media/image5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11.png"/><Relationship Id="rId4" Type="http://schemas.openxmlformats.org/officeDocument/2006/relationships/image" Target="../media/image8.png"/><Relationship Id="rId9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NM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 userDrawn="1"/>
        </p:nvSpPr>
        <p:spPr>
          <a:xfrm>
            <a:off x="1" y="1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5" name="Picture 24"/>
          <p:cNvPicPr>
            <a:picLocks noChangeAspect="1"/>
          </p:cNvPicPr>
          <p:nvPr userDrawn="1"/>
        </p:nvPicPr>
        <p:blipFill rotWithShape="1">
          <a:blip r:embed="rId2" cstate="email">
            <a:alphaModFix amt="3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5674179" cy="5427879"/>
          </a:xfrm>
          <a:prstGeom prst="rect">
            <a:avLst/>
          </a:prstGeom>
        </p:spPr>
      </p:pic>
      <p:sp>
        <p:nvSpPr>
          <p:cNvPr id="27" name="Rectangle 26"/>
          <p:cNvSpPr/>
          <p:nvPr userDrawn="1"/>
        </p:nvSpPr>
        <p:spPr>
          <a:xfrm>
            <a:off x="1" y="1228440"/>
            <a:ext cx="9144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" name="Rectangle 27"/>
          <p:cNvSpPr/>
          <p:nvPr userDrawn="1"/>
        </p:nvSpPr>
        <p:spPr>
          <a:xfrm>
            <a:off x="5674180" y="1"/>
            <a:ext cx="1967594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5936223" y="432263"/>
            <a:ext cx="1455318" cy="562054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Rectangle 30"/>
          <p:cNvSpPr/>
          <p:nvPr userDrawn="1"/>
        </p:nvSpPr>
        <p:spPr>
          <a:xfrm>
            <a:off x="591934" y="2915631"/>
            <a:ext cx="1527812" cy="905163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2" name="Rectangle 31"/>
          <p:cNvSpPr/>
          <p:nvPr userDrawn="1"/>
        </p:nvSpPr>
        <p:spPr>
          <a:xfrm>
            <a:off x="2149358" y="2915631"/>
            <a:ext cx="1009479" cy="905163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3" name="Rectangle 32"/>
          <p:cNvSpPr/>
          <p:nvPr userDrawn="1"/>
        </p:nvSpPr>
        <p:spPr>
          <a:xfrm>
            <a:off x="3188449" y="2915631"/>
            <a:ext cx="2485730" cy="905163"/>
          </a:xfrm>
          <a:prstGeom prst="rect">
            <a:avLst/>
          </a:pr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5" name="TextBox 34"/>
          <p:cNvSpPr txBox="1"/>
          <p:nvPr userDrawn="1"/>
        </p:nvSpPr>
        <p:spPr>
          <a:xfrm>
            <a:off x="525308" y="5271934"/>
            <a:ext cx="16687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0" i="1" spc="225" dirty="0">
                <a:solidFill>
                  <a:srgbClr val="00ACD9"/>
                </a:solidFill>
                <a:latin typeface="Calibri" charset="0"/>
                <a:ea typeface="Calibri" charset="0"/>
                <a:cs typeface="Calibri" charset="0"/>
              </a:rPr>
              <a:t>PRESENTED BY</a:t>
            </a:r>
          </a:p>
        </p:txBody>
      </p:sp>
      <p:pic>
        <p:nvPicPr>
          <p:cNvPr id="39" name="Picture 38"/>
          <p:cNvPicPr>
            <a:picLocks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934" y="5910132"/>
            <a:ext cx="7049838" cy="365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15761" y="1228440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" y="1228440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25309" y="5559098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74180" y="6488668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3" name="Picture 42"/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1932" y="5885658"/>
            <a:ext cx="461762" cy="134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Picture 43"/>
          <p:cNvPicPr>
            <a:picLocks noChangeAspect="1"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9528" y="5872133"/>
            <a:ext cx="582240" cy="14670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39852" cy="365125"/>
          </a:xfrm>
        </p:spPr>
        <p:txBody>
          <a:bodyPr/>
          <a:lstStyle/>
          <a:p>
            <a:fld id="{BD401753-24C1-CD4E-BD1A-E1FE126B76E2}" type="datetime1">
              <a:rPr lang="en-US" smtClean="0"/>
              <a:t>4/21/22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383344" y="6459791"/>
            <a:ext cx="314548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3" name="Rectangle 22"/>
          <p:cNvSpPr/>
          <p:nvPr userDrawn="1"/>
        </p:nvSpPr>
        <p:spPr>
          <a:xfrm>
            <a:off x="5674180" y="1363919"/>
            <a:ext cx="1967594" cy="1421017"/>
          </a:xfrm>
          <a:prstGeom prst="rect">
            <a:avLst/>
          </a:prstGeom>
          <a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2" name="TextBox 21"/>
          <p:cNvSpPr txBox="1"/>
          <p:nvPr userDrawn="1"/>
        </p:nvSpPr>
        <p:spPr>
          <a:xfrm>
            <a:off x="7695526" y="6094148"/>
            <a:ext cx="139992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450" b="0" i="0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45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45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504">
          <p15:clr>
            <a:srgbClr val="FBAE40"/>
          </p15:clr>
        </p15:guide>
        <p15:guide id="3" orient="horz" pos="2160" userDrawn="1">
          <p15:clr>
            <a:srgbClr val="FBAE40"/>
          </p15:clr>
        </p15:guide>
        <p15:guide id="4" pos="378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NM Section 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 cstate="email">
            <a:alphaModFix amt="3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"/>
            <a:ext cx="9144000" cy="874708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7"/>
            <a:ext cx="3029221" cy="874708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" y="3112603"/>
            <a:ext cx="9144000" cy="1695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98021" y="3112607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98023" y="5064549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5663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30A8737-9ED8-534E-AB64-824F3EF1F57B}" type="datetime1">
              <a:rPr lang="en-US" smtClean="0"/>
              <a:t>4/21/22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9220" y="6488667"/>
            <a:ext cx="1967594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486561" y="6459791"/>
            <a:ext cx="417765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" y="3112607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7" name="Picture 6"/>
          <p:cNvPicPr>
            <a:picLocks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29221" y="4893381"/>
            <a:ext cx="6114782" cy="6363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A Section 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 cstate="email">
            <a:alphaModFix amt="3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9144000" cy="4957019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" y="3112603"/>
            <a:ext cx="9144000" cy="1695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98021" y="3112607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98023" y="5064549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5663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30A8737-9ED8-534E-AB64-824F3EF1F57B}" type="datetime1">
              <a:rPr lang="en-US" smtClean="0"/>
              <a:t>4/21/22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9220" y="6488667"/>
            <a:ext cx="1967594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486561" y="6459791"/>
            <a:ext cx="417765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" y="3112607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7" name="Picture 6"/>
          <p:cNvPicPr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29221" y="4893381"/>
            <a:ext cx="6114782" cy="6363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3098015" cy="49570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onten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15987" y="223728"/>
            <a:ext cx="7543800" cy="5702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48715" y="6485919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21CFFC65-F19B-E241-BA7B-613451C4E80D}" type="datetime1">
              <a:rPr lang="en-US" smtClean="0"/>
              <a:t>4/21/22</a:t>
            </a:fld>
            <a:endParaRPr lang="en-US" dirty="0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40" y="6485919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all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713" y="445606"/>
            <a:ext cx="438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000000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330615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3" name="Picture 12"/>
          <p:cNvPicPr>
            <a:picLocks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5687176" y="3401175"/>
            <a:ext cx="6857999" cy="55658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 rot="5400000">
            <a:off x="168575" y="318897"/>
            <a:ext cx="685800" cy="48006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/>
          <p:cNvSpPr/>
          <p:nvPr userDrawn="1"/>
        </p:nvSpPr>
        <p:spPr>
          <a:xfrm>
            <a:off x="8461829" y="321774"/>
            <a:ext cx="682171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4" name="Picture 23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8542982" y="380825"/>
            <a:ext cx="262128" cy="2499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Only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 rot="5400000">
            <a:off x="168575" y="318897"/>
            <a:ext cx="685800" cy="48006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15987" y="223728"/>
            <a:ext cx="7543800" cy="5702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48715" y="6485919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00D275FE-4322-F945-984E-F69B89073389}" type="datetime1">
              <a:rPr lang="en-US" smtClean="0"/>
              <a:t>4/21/22</a:t>
            </a:fld>
            <a:endParaRPr lang="en-US" dirty="0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40" y="6485919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all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713" y="445606"/>
            <a:ext cx="438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000000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Picture 12"/>
          <p:cNvPicPr>
            <a:picLocks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5687176" y="3401175"/>
            <a:ext cx="6857999" cy="55658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>
            <a:off x="8461829" y="321774"/>
            <a:ext cx="682171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3" name="Picture 22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8542982" y="380825"/>
            <a:ext cx="262128" cy="2499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 Layou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48715" y="6485919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2E058465-9237-E546-85F0-B7E7FAA43EBF}" type="datetime1">
              <a:rPr lang="en-US" smtClean="0"/>
              <a:t>4/21/22</a:t>
            </a:fld>
            <a:endParaRPr lang="en-US" dirty="0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40" y="6485919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all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713" y="445606"/>
            <a:ext cx="438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000000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Picture 12"/>
          <p:cNvPicPr>
            <a:picLocks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5687176" y="3401175"/>
            <a:ext cx="6857999" cy="55658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 rot="5400000">
            <a:off x="168575" y="318897"/>
            <a:ext cx="685800" cy="48006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8461829" y="321774"/>
            <a:ext cx="682171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8542982" y="380825"/>
            <a:ext cx="262128" cy="2499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A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 userDrawn="1"/>
        </p:nvSpPr>
        <p:spPr>
          <a:xfrm>
            <a:off x="1" y="1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5" name="Picture 24"/>
          <p:cNvPicPr>
            <a:picLocks noChangeAspect="1"/>
          </p:cNvPicPr>
          <p:nvPr userDrawn="1"/>
        </p:nvPicPr>
        <p:blipFill rotWithShape="1">
          <a:blip r:embed="rId2" cstate="email">
            <a:alphaModFix amt="3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4208"/>
            <a:ext cx="5674179" cy="3433209"/>
          </a:xfrm>
          <a:prstGeom prst="rect">
            <a:avLst/>
          </a:prstGeom>
        </p:spPr>
      </p:pic>
      <p:sp>
        <p:nvSpPr>
          <p:cNvPr id="27" name="Rectangle 26"/>
          <p:cNvSpPr/>
          <p:nvPr userDrawn="1"/>
        </p:nvSpPr>
        <p:spPr>
          <a:xfrm>
            <a:off x="1" y="1228440"/>
            <a:ext cx="9144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" name="Rectangle 27"/>
          <p:cNvSpPr/>
          <p:nvPr userDrawn="1"/>
        </p:nvSpPr>
        <p:spPr>
          <a:xfrm>
            <a:off x="5674180" y="1"/>
            <a:ext cx="1967594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5936223" y="432263"/>
            <a:ext cx="1455318" cy="562054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Rectangle 30"/>
          <p:cNvSpPr/>
          <p:nvPr userDrawn="1"/>
        </p:nvSpPr>
        <p:spPr>
          <a:xfrm>
            <a:off x="591934" y="2915631"/>
            <a:ext cx="1527812" cy="905163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2" name="Rectangle 31"/>
          <p:cNvSpPr/>
          <p:nvPr userDrawn="1"/>
        </p:nvSpPr>
        <p:spPr>
          <a:xfrm>
            <a:off x="2149358" y="2915631"/>
            <a:ext cx="1009479" cy="905163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3" name="Rectangle 32"/>
          <p:cNvSpPr/>
          <p:nvPr userDrawn="1"/>
        </p:nvSpPr>
        <p:spPr>
          <a:xfrm>
            <a:off x="3188449" y="2915631"/>
            <a:ext cx="2485730" cy="905163"/>
          </a:xfrm>
          <a:prstGeom prst="rect">
            <a:avLst/>
          </a:pr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5" name="TextBox 34"/>
          <p:cNvSpPr txBox="1"/>
          <p:nvPr userDrawn="1"/>
        </p:nvSpPr>
        <p:spPr>
          <a:xfrm>
            <a:off x="525308" y="5271934"/>
            <a:ext cx="16687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0" i="1" spc="225" dirty="0">
                <a:solidFill>
                  <a:srgbClr val="00ACD9"/>
                </a:solidFill>
                <a:latin typeface="Calibri" charset="0"/>
                <a:ea typeface="Calibri" charset="0"/>
                <a:cs typeface="Calibri" charset="0"/>
              </a:rPr>
              <a:t>PRESENTED BY</a:t>
            </a:r>
          </a:p>
        </p:txBody>
      </p:sp>
      <p:pic>
        <p:nvPicPr>
          <p:cNvPr id="39" name="Picture 38"/>
          <p:cNvPicPr>
            <a:picLocks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934" y="5910132"/>
            <a:ext cx="7049838" cy="365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15761" y="1228440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" y="1228440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25309" y="5559098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74180" y="6488668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3" name="Picture 42"/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1932" y="5885658"/>
            <a:ext cx="461762" cy="134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Picture 43"/>
          <p:cNvPicPr>
            <a:picLocks noChangeAspect="1"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9528" y="5872133"/>
            <a:ext cx="582240" cy="14670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39852" cy="365125"/>
          </a:xfrm>
        </p:spPr>
        <p:txBody>
          <a:bodyPr/>
          <a:lstStyle/>
          <a:p>
            <a:fld id="{BD401753-24C1-CD4E-BD1A-E1FE126B76E2}" type="datetime1">
              <a:rPr lang="en-US" smtClean="0"/>
              <a:t>4/21/22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383344" y="6459791"/>
            <a:ext cx="314548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3" name="Rectangle 22"/>
          <p:cNvSpPr/>
          <p:nvPr userDrawn="1"/>
        </p:nvSpPr>
        <p:spPr>
          <a:xfrm>
            <a:off x="5674180" y="1363919"/>
            <a:ext cx="1967594" cy="1421017"/>
          </a:xfrm>
          <a:prstGeom prst="rect">
            <a:avLst/>
          </a:prstGeom>
          <a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2" name="TextBox 21"/>
          <p:cNvSpPr txBox="1"/>
          <p:nvPr userDrawn="1"/>
        </p:nvSpPr>
        <p:spPr>
          <a:xfrm>
            <a:off x="7695526" y="6094148"/>
            <a:ext cx="139992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450" b="0" i="0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45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45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504">
          <p15:clr>
            <a:srgbClr val="FBAE40"/>
          </p15:clr>
        </p15:guide>
        <p15:guide id="3" orient="horz" pos="2160">
          <p15:clr>
            <a:srgbClr val="FBAE40"/>
          </p15:clr>
        </p15:guide>
        <p15:guide id="4" pos="378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NM 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" y="0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 cstate="email">
            <a:alphaModFix amt="3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9144000" cy="8747085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" y="3112607"/>
            <a:ext cx="9144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2945674" y="0"/>
            <a:ext cx="6198329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98021" y="3112607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98023" y="5064549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06296" cy="365125"/>
          </a:xfrm>
        </p:spPr>
        <p:txBody>
          <a:bodyPr/>
          <a:lstStyle/>
          <a:p>
            <a:fld id="{E30A8737-9ED8-534E-AB64-824F3EF1F57B}" type="datetime1">
              <a:rPr lang="en-US" smtClean="0"/>
              <a:t>4/21/22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45674" y="6488667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383344" y="6459791"/>
            <a:ext cx="314548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" y="3112607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7" name="Picture 6"/>
          <p:cNvPicPr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45674" y="4893381"/>
            <a:ext cx="6198326" cy="457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A 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" y="0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 cstate="email">
            <a:alphaModFix amt="4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4209"/>
            <a:ext cx="9144000" cy="5345279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" y="3112607"/>
            <a:ext cx="9144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2945674" y="0"/>
            <a:ext cx="6198329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98021" y="3112607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98023" y="5064549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06296" cy="365125"/>
          </a:xfrm>
        </p:spPr>
        <p:txBody>
          <a:bodyPr/>
          <a:lstStyle/>
          <a:p>
            <a:fld id="{E30A8737-9ED8-534E-AB64-824F3EF1F57B}" type="datetime1">
              <a:rPr lang="en-US" smtClean="0"/>
              <a:t>4/21/22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45674" y="6488667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383344" y="6459791"/>
            <a:ext cx="314548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" y="3112607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7" name="Picture 6"/>
          <p:cNvPicPr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45674" y="4893381"/>
            <a:ext cx="6198326" cy="457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E40A0-BA3A-E44B-A6F9-7A1F916D77D1}" type="datetime1">
              <a:rPr lang="en-US" smtClean="0"/>
              <a:t>4/21/22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5E2EC-3A15-B94B-9602-395D7423BE9F}" type="datetime1">
              <a:rPr lang="en-US" smtClean="0"/>
              <a:t>4/21/22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E153A-A236-9B4D-A0F1-DA988CDD6E09}" type="datetime1">
              <a:rPr lang="en-US" smtClean="0"/>
              <a:t>4/21/22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M Title Slide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" y="1228439"/>
            <a:ext cx="9144000" cy="1690255"/>
          </a:xfrm>
          <a:prstGeom prst="rect">
            <a:avLst/>
          </a:prstGeom>
          <a:solidFill>
            <a:schemeClr val="tx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2" cstate="email">
            <a:alphaModFix amt="3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74179" y="2915624"/>
            <a:ext cx="3469822" cy="4782754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5674180" y="0"/>
            <a:ext cx="1967594" cy="6858000"/>
          </a:xfrm>
          <a:prstGeom prst="rect">
            <a:avLst/>
          </a:prstGeom>
          <a:solidFill>
            <a:srgbClr val="00ACD9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515761" y="1228439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16920" y="5567486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59792"/>
            <a:ext cx="756630" cy="365125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9BB4F62A-F143-0E44-AD26-04E6D9F03BB4}" type="datetime1">
              <a:rPr lang="en-US" smtClean="0"/>
              <a:t>4/21/22</a:t>
            </a:fld>
            <a:endParaRPr lang="en-US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74180" y="6459792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5893746" y="388060"/>
            <a:ext cx="1569767" cy="606255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Rectangle 18"/>
          <p:cNvSpPr/>
          <p:nvPr/>
        </p:nvSpPr>
        <p:spPr>
          <a:xfrm>
            <a:off x="1" y="1228439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" name="TextBox 23"/>
          <p:cNvSpPr txBox="1"/>
          <p:nvPr/>
        </p:nvSpPr>
        <p:spPr>
          <a:xfrm>
            <a:off x="525308" y="5336654"/>
            <a:ext cx="16687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i="1" spc="225" dirty="0">
                <a:solidFill>
                  <a:srgbClr val="00ACD9"/>
                </a:solidFill>
              </a:rPr>
              <a:t>PRESENTED BY</a:t>
            </a:r>
          </a:p>
        </p:txBody>
      </p:sp>
      <p:pic>
        <p:nvPicPr>
          <p:cNvPr id="40" name="Picture 39"/>
          <p:cNvPicPr>
            <a:picLocks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934" y="5934370"/>
            <a:ext cx="7049838" cy="36576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2728" y="5905621"/>
            <a:ext cx="447351" cy="129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Picture 41"/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9528" y="5880651"/>
            <a:ext cx="610223" cy="153757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Rectangle 43"/>
          <p:cNvSpPr/>
          <p:nvPr userDrawn="1"/>
        </p:nvSpPr>
        <p:spPr>
          <a:xfrm>
            <a:off x="591934" y="2915631"/>
            <a:ext cx="1527812" cy="905163"/>
          </a:xfrm>
          <a:prstGeom prst="rect">
            <a:avLst/>
          </a:prstGeom>
          <a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5" name="Rectangle 44"/>
          <p:cNvSpPr/>
          <p:nvPr userDrawn="1"/>
        </p:nvSpPr>
        <p:spPr>
          <a:xfrm>
            <a:off x="2149358" y="2915631"/>
            <a:ext cx="1009479" cy="905163"/>
          </a:xfrm>
          <a:prstGeom prst="rect">
            <a:avLst/>
          </a:prstGeom>
          <a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6" name="Rectangle 45"/>
          <p:cNvSpPr/>
          <p:nvPr userDrawn="1"/>
        </p:nvSpPr>
        <p:spPr>
          <a:xfrm>
            <a:off x="3188449" y="2915631"/>
            <a:ext cx="2485730" cy="905163"/>
          </a:xfrm>
          <a:prstGeom prst="rect">
            <a:avLst/>
          </a:prstGeom>
          <a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7" name="Rectangle 46"/>
          <p:cNvSpPr/>
          <p:nvPr userDrawn="1"/>
        </p:nvSpPr>
        <p:spPr>
          <a:xfrm>
            <a:off x="5674180" y="1363919"/>
            <a:ext cx="1967594" cy="1421017"/>
          </a:xfrm>
          <a:prstGeom prst="rect">
            <a:avLst/>
          </a:prstGeom>
          <a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TextBox 19"/>
          <p:cNvSpPr txBox="1"/>
          <p:nvPr userDrawn="1"/>
        </p:nvSpPr>
        <p:spPr>
          <a:xfrm>
            <a:off x="7695526" y="6094148"/>
            <a:ext cx="139992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45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45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45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A Title Slide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" y="1228439"/>
            <a:ext cx="9144000" cy="1690255"/>
          </a:xfrm>
          <a:prstGeom prst="rect">
            <a:avLst/>
          </a:prstGeom>
          <a:solidFill>
            <a:schemeClr val="tx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2" cstate="email">
            <a:alphaModFix amt="39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666"/>
          <a:stretch/>
        </p:blipFill>
        <p:spPr>
          <a:xfrm>
            <a:off x="5674179" y="2915630"/>
            <a:ext cx="3469822" cy="2931937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5674180" y="0"/>
            <a:ext cx="1967594" cy="6858000"/>
          </a:xfrm>
          <a:prstGeom prst="rect">
            <a:avLst/>
          </a:prstGeom>
          <a:solidFill>
            <a:srgbClr val="00ACD9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515761" y="1228439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16920" y="5567486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59792"/>
            <a:ext cx="756630" cy="365125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9BB4F62A-F143-0E44-AD26-04E6D9F03BB4}" type="datetime1">
              <a:rPr lang="en-US" smtClean="0"/>
              <a:t>4/21/22</a:t>
            </a:fld>
            <a:endParaRPr lang="en-US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74180" y="6459792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5893746" y="388060"/>
            <a:ext cx="1569767" cy="606255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Rectangle 18"/>
          <p:cNvSpPr/>
          <p:nvPr/>
        </p:nvSpPr>
        <p:spPr>
          <a:xfrm>
            <a:off x="1" y="1228439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" name="TextBox 23"/>
          <p:cNvSpPr txBox="1"/>
          <p:nvPr/>
        </p:nvSpPr>
        <p:spPr>
          <a:xfrm>
            <a:off x="525308" y="5336654"/>
            <a:ext cx="16687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i="1" spc="225" dirty="0">
                <a:solidFill>
                  <a:srgbClr val="00ACD9"/>
                </a:solidFill>
              </a:rPr>
              <a:t>PRESENTED BY</a:t>
            </a:r>
          </a:p>
        </p:txBody>
      </p:sp>
      <p:pic>
        <p:nvPicPr>
          <p:cNvPr id="40" name="Picture 39"/>
          <p:cNvPicPr>
            <a:picLocks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934" y="5934370"/>
            <a:ext cx="7049838" cy="36576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2728" y="5905621"/>
            <a:ext cx="447351" cy="129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Picture 41"/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9528" y="5880651"/>
            <a:ext cx="610223" cy="153757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Rectangle 43"/>
          <p:cNvSpPr/>
          <p:nvPr userDrawn="1"/>
        </p:nvSpPr>
        <p:spPr>
          <a:xfrm>
            <a:off x="591934" y="2915631"/>
            <a:ext cx="1527812" cy="905163"/>
          </a:xfrm>
          <a:prstGeom prst="rect">
            <a:avLst/>
          </a:prstGeom>
          <a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5" name="Rectangle 44"/>
          <p:cNvSpPr/>
          <p:nvPr userDrawn="1"/>
        </p:nvSpPr>
        <p:spPr>
          <a:xfrm>
            <a:off x="2149358" y="2915631"/>
            <a:ext cx="1009479" cy="905163"/>
          </a:xfrm>
          <a:prstGeom prst="rect">
            <a:avLst/>
          </a:prstGeom>
          <a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6" name="Rectangle 45"/>
          <p:cNvSpPr/>
          <p:nvPr userDrawn="1"/>
        </p:nvSpPr>
        <p:spPr>
          <a:xfrm>
            <a:off x="3188449" y="2915631"/>
            <a:ext cx="2485730" cy="905163"/>
          </a:xfrm>
          <a:prstGeom prst="rect">
            <a:avLst/>
          </a:prstGeom>
          <a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7" name="Rectangle 46"/>
          <p:cNvSpPr/>
          <p:nvPr userDrawn="1"/>
        </p:nvSpPr>
        <p:spPr>
          <a:xfrm>
            <a:off x="5674180" y="1363919"/>
            <a:ext cx="1967594" cy="1421017"/>
          </a:xfrm>
          <a:prstGeom prst="rect">
            <a:avLst/>
          </a:prstGeom>
          <a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TextBox 19"/>
          <p:cNvSpPr txBox="1"/>
          <p:nvPr userDrawn="1"/>
        </p:nvSpPr>
        <p:spPr>
          <a:xfrm>
            <a:off x="7695526" y="6094148"/>
            <a:ext cx="139992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45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45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45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0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 rot="5400000">
            <a:off x="167891" y="318897"/>
            <a:ext cx="685800" cy="48006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2051" y="215415"/>
            <a:ext cx="7543800" cy="5702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2051" y="1429236"/>
            <a:ext cx="7543800" cy="343363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8715" y="6485919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E30A8737-9ED8-534E-AB64-824F3EF1F57B}" type="datetime1">
              <a:rPr lang="en-US" smtClean="0"/>
              <a:pPr/>
              <a:t>4/21/22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40" y="6485919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714" y="437293"/>
            <a:ext cx="4380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8461829" y="321774"/>
            <a:ext cx="682171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8542982" y="380825"/>
            <a:ext cx="262128" cy="2499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/>
          <p:cNvPicPr>
            <a:picLocks/>
          </p:cNvPicPr>
          <p:nvPr/>
        </p:nvPicPr>
        <p:blipFill rotWithShape="1"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5687176" y="3401175"/>
            <a:ext cx="6857999" cy="55658"/>
          </a:xfrm>
          <a:prstGeom prst="rect">
            <a:avLst/>
          </a:prstGeom>
        </p:spPr>
      </p:pic>
      <p:pic>
        <p:nvPicPr>
          <p:cNvPr id="16" name="Picture 15"/>
          <p:cNvPicPr>
            <a:picLocks/>
          </p:cNvPicPr>
          <p:nvPr userDrawn="1"/>
        </p:nvPicPr>
        <p:blipFill rotWithShape="1"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5687176" y="3401175"/>
            <a:ext cx="6857999" cy="55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7386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92" r:id="rId2"/>
    <p:sldLayoutId id="2147483683" r:id="rId3"/>
    <p:sldLayoutId id="2147483693" r:id="rId4"/>
    <p:sldLayoutId id="2147483684" r:id="rId5"/>
    <p:sldLayoutId id="2147483685" r:id="rId6"/>
    <p:sldLayoutId id="2147483686" r:id="rId7"/>
    <p:sldLayoutId id="2147483687" r:id="rId8"/>
    <p:sldLayoutId id="2147483694" r:id="rId9"/>
    <p:sldLayoutId id="2147483688" r:id="rId10"/>
    <p:sldLayoutId id="2147483695" r:id="rId11"/>
    <p:sldLayoutId id="2147483689" r:id="rId12"/>
    <p:sldLayoutId id="2147483690" r:id="rId13"/>
    <p:sldLayoutId id="2147483691" r:id="rId1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685749" rtl="0" eaLnBrk="1" latinLnBrk="0" hangingPunct="1">
        <a:lnSpc>
          <a:spcPct val="85000"/>
        </a:lnSpc>
        <a:spcBef>
          <a:spcPct val="0"/>
        </a:spcBef>
        <a:buNone/>
        <a:defRPr sz="2000" b="0" i="0" kern="1200" spc="75" baseline="0">
          <a:solidFill>
            <a:schemeClr val="bg1"/>
          </a:solidFill>
          <a:latin typeface="Gill Sans MT" charset="0"/>
          <a:ea typeface="Gill Sans MT" charset="0"/>
          <a:cs typeface="Gill Sans MT" charset="0"/>
        </a:defRPr>
      </a:lvl1pPr>
    </p:titleStyle>
    <p:bodyStyle>
      <a:lvl1pPr marL="68576" indent="-68576" algn="l" defTabSz="685749" rtl="0" eaLnBrk="1" latinLnBrk="0" hangingPunct="1">
        <a:lnSpc>
          <a:spcPct val="90000"/>
        </a:lnSpc>
        <a:spcBef>
          <a:spcPts val="900"/>
        </a:spcBef>
        <a:spcAft>
          <a:spcPts val="150"/>
        </a:spcAft>
        <a:buClr>
          <a:srgbClr val="00B0F0"/>
        </a:buClr>
        <a:buSzPct val="100000"/>
        <a:buFont typeface="Calibri" panose="020F0502020204030204" pitchFamily="34" charset="0"/>
        <a:buChar char=" "/>
        <a:defRPr sz="18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1pPr>
      <a:lvl2pPr marL="288015" indent="-137150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rgbClr val="00B0F0"/>
        </a:buClr>
        <a:buFont typeface="Calibri" pitchFamily="34" charset="0"/>
        <a:buChar char="◦"/>
        <a:defRPr sz="16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2pPr>
      <a:lvl3pPr marL="425165" indent="-137150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rgbClr val="00B0F0"/>
        </a:buClr>
        <a:buFont typeface="Calibri" pitchFamily="34" charset="0"/>
        <a:buChar char="◦"/>
        <a:defRPr sz="12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3pPr>
      <a:lvl4pPr marL="562314" indent="-137150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rgbClr val="00B0F0"/>
        </a:buClr>
        <a:buFont typeface="Calibri" pitchFamily="34" charset="0"/>
        <a:buChar char="◦"/>
        <a:defRPr sz="12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4pPr>
      <a:lvl5pPr marL="699464" indent="-137150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rgbClr val="00B0F0"/>
        </a:buClr>
        <a:buFont typeface="Calibri" pitchFamily="34" charset="0"/>
        <a:buChar char="◦"/>
        <a:defRPr sz="12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5pPr>
      <a:lvl6pPr marL="824939" indent="-171438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974928" indent="-171438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124916" indent="-171438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274906" indent="-171438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75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49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24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498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373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246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120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2995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s://github.com/NaluCFD/Nalu/blob/master/src/kernel/ScalarAdvDiffElemKernel.C" TargetMode="Externa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hyperlink" Target="https://github.com/NaluCFD/Nalu/blob/master/src/kernel/ScalarAdvDiffElemKernel.C" TargetMode="Externa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emf"/><Relationship Id="rId3" Type="http://schemas.openxmlformats.org/officeDocument/2006/relationships/image" Target="../media/image48.emf"/><Relationship Id="rId7" Type="http://schemas.openxmlformats.org/officeDocument/2006/relationships/image" Target="../media/image52.emf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1.emf"/><Relationship Id="rId5" Type="http://schemas.openxmlformats.org/officeDocument/2006/relationships/image" Target="../media/image50.emf"/><Relationship Id="rId4" Type="http://schemas.openxmlformats.org/officeDocument/2006/relationships/image" Target="../media/image49.emf"/><Relationship Id="rId9" Type="http://schemas.openxmlformats.org/officeDocument/2006/relationships/image" Target="../media/image54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aluCFD/Nalu/blob/master/src/kernel/ScalarAdvFemKernel.C" TargetMode="External"/><Relationship Id="rId2" Type="http://schemas.openxmlformats.org/officeDocument/2006/relationships/hyperlink" Target="https://github.com/NaluCFD/Nalu/blob/master/src/kernel/ScalarMassFemKernel.C" TargetMode="Externa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github.com/NaluCFD/Nalu/blob/master/src/kernel/ScalarDiffFemKernel.C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2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0.png"/><Relationship Id="rId4" Type="http://schemas.openxmlformats.org/officeDocument/2006/relationships/image" Target="../media/image69.emf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0.png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75.png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10" Type="http://schemas.openxmlformats.org/officeDocument/2006/relationships/image" Target="../media/image71.emf"/><Relationship Id="rId4" Type="http://schemas.openxmlformats.org/officeDocument/2006/relationships/image" Target="../media/image72.png"/><Relationship Id="rId9" Type="http://schemas.openxmlformats.org/officeDocument/2006/relationships/oleObject" Target="../embeddings/oleObject1.bin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hyperlink" Target="https://github.com/NaluCFD/Nalu/blob/master/src/kernel/ScalarMassElemKernel.C" TargetMode="Externa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s://github.com/NaluCFD/Nalu/blob/master/src/user_functions/SteadyThermal3dContactSrcElemKernel.C" TargetMode="Externa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ubtitle 14"/>
          <p:cNvSpPr>
            <a:spLocks noGrp="1"/>
          </p:cNvSpPr>
          <p:nvPr>
            <p:ph type="subTitle" idx="1"/>
          </p:nvPr>
        </p:nvSpPr>
        <p:spPr>
          <a:xfrm>
            <a:off x="525309" y="5559098"/>
            <a:ext cx="5181010" cy="1131069"/>
          </a:xfrm>
        </p:spPr>
        <p:txBody>
          <a:bodyPr>
            <a:normAutofit/>
          </a:bodyPr>
          <a:lstStyle/>
          <a:p>
            <a:r>
              <a:rPr lang="en-US" dirty="0"/>
              <a:t>Stefan P. Domino </a:t>
            </a:r>
          </a:p>
          <a:p>
            <a:r>
              <a:rPr lang="en-US" dirty="0"/>
              <a:t>Computational Thermal and Fluid Mechanics</a:t>
            </a:r>
          </a:p>
          <a:p>
            <a:r>
              <a:rPr lang="en-US" dirty="0"/>
              <a:t>Sandia National Laboratories </a:t>
            </a:r>
            <a:r>
              <a:rPr lang="de-DE" dirty="0"/>
              <a:t>SAND2018-4536 PE</a:t>
            </a:r>
            <a:endParaRPr lang="en-US" dirty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</a:t>
            </a:fld>
            <a:endParaRPr lang="en-US" dirty="0"/>
          </a:p>
        </p:txBody>
      </p:sp>
      <p:sp>
        <p:nvSpPr>
          <p:cNvPr id="5" name="Title 13"/>
          <p:cNvSpPr txBox="1">
            <a:spLocks/>
          </p:cNvSpPr>
          <p:nvPr/>
        </p:nvSpPr>
        <p:spPr>
          <a:xfrm>
            <a:off x="515760" y="1228440"/>
            <a:ext cx="5190559" cy="16902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749" rtl="0" eaLnBrk="1" latinLnBrk="0" hangingPunct="1">
              <a:lnSpc>
                <a:spcPts val="2775"/>
              </a:lnSpc>
              <a:spcBef>
                <a:spcPct val="0"/>
              </a:spcBef>
              <a:buNone/>
              <a:defRPr sz="2700" b="0" i="0" kern="12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Stanford ME469:</a:t>
            </a:r>
            <a:br>
              <a:rPr lang="en-US" dirty="0"/>
            </a:br>
            <a:r>
              <a:rPr lang="en-US" dirty="0"/>
              <a:t>Common low-Mach Discretization Approaches: CVFEM/FEM</a:t>
            </a:r>
          </a:p>
        </p:txBody>
      </p:sp>
    </p:spTree>
    <p:extLst>
      <p:ext uri="{BB962C8B-B14F-4D97-AF65-F5344CB8AC3E}">
        <p14:creationId xmlns:p14="http://schemas.microsoft.com/office/powerpoint/2010/main" val="2690237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CVFEM: Advection Discretization (no stabilization)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416300"/>
          </a:xfrm>
        </p:spPr>
        <p:txBody>
          <a:bodyPr>
            <a:normAutofit fontScale="92500" lnSpcReduction="10000"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For advection, we have transformed the volume integral to a surface integration</a:t>
            </a:r>
          </a:p>
          <a:p>
            <a:pPr>
              <a:buFont typeface="Arial" charset="0"/>
              <a:buChar char="•"/>
            </a:pPr>
            <a:r>
              <a:rPr lang="en-US" dirty="0"/>
              <a:t> Therefore, a patch of elements are required for the full assembly at node 2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Recall, that the mass flow rate at an integration point is prescribed</a:t>
            </a:r>
          </a:p>
          <a:p>
            <a:pPr>
              <a:buFont typeface="Arial" charset="0"/>
              <a:buChar char="•"/>
            </a:pPr>
            <a:r>
              <a:rPr lang="en-US" dirty="0"/>
              <a:t> Integration points can also be shifted from the </a:t>
            </a:r>
            <a:r>
              <a:rPr lang="en-US" dirty="0" err="1"/>
              <a:t>subcontrol</a:t>
            </a:r>
            <a:r>
              <a:rPr lang="en-US" dirty="0"/>
              <a:t> surface to the edge mid-</a:t>
            </a:r>
            <a:r>
              <a:rPr lang="en-US" dirty="0" err="1"/>
              <a:t>poiny</a:t>
            </a:r>
            <a:r>
              <a:rPr lang="en-US" dirty="0"/>
              <a:t> (while still using the integration point area vector)</a:t>
            </a:r>
          </a:p>
          <a:p>
            <a:pPr>
              <a:buFont typeface="Arial" charset="0"/>
              <a:buChar char="•"/>
            </a:pPr>
            <a:r>
              <a:rPr lang="en-US" dirty="0"/>
              <a:t> This is a </a:t>
            </a:r>
            <a:r>
              <a:rPr lang="en-US" i="1" dirty="0"/>
              <a:t>central-</a:t>
            </a:r>
            <a:r>
              <a:rPr lang="en-US" dirty="0"/>
              <a:t> or </a:t>
            </a:r>
            <a:r>
              <a:rPr lang="en-US" i="1" dirty="0" err="1"/>
              <a:t>Galerkin</a:t>
            </a:r>
            <a:r>
              <a:rPr lang="en-US" i="1" dirty="0"/>
              <a:t>-based </a:t>
            </a:r>
            <a:r>
              <a:rPr lang="en-US" dirty="0"/>
              <a:t>advection operator</a:t>
            </a:r>
            <a:endParaRPr lang="en-US" i="1" dirty="0"/>
          </a:p>
          <a:p>
            <a:pPr>
              <a:buFont typeface="Arial" charset="0"/>
              <a:buChar char="•"/>
            </a:pPr>
            <a:endParaRPr lang="en-US" dirty="0"/>
          </a:p>
        </p:txBody>
      </p:sp>
      <p:pic>
        <p:nvPicPr>
          <p:cNvPr id="74" name="Picture 73">
            <a:extLst>
              <a:ext uri="{FF2B5EF4-FFF2-40B4-BE49-F238E27FC236}">
                <a16:creationId xmlns:a16="http://schemas.microsoft.com/office/drawing/2014/main" id="{B8407AAA-A119-B04B-9FCC-41CF8342F1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13" y="2402465"/>
            <a:ext cx="3860800" cy="2540000"/>
          </a:xfrm>
          <a:prstGeom prst="rect">
            <a:avLst/>
          </a:prstGeom>
        </p:spPr>
      </p:pic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7EF1C726-C2E2-C244-A09A-D67C08B5DD08}"/>
              </a:ext>
            </a:extLst>
          </p:cNvPr>
          <p:cNvCxnSpPr>
            <a:cxnSpLocks/>
          </p:cNvCxnSpPr>
          <p:nvPr/>
        </p:nvCxnSpPr>
        <p:spPr>
          <a:xfrm>
            <a:off x="1208199" y="4102875"/>
            <a:ext cx="598830" cy="0"/>
          </a:xfrm>
          <a:prstGeom prst="straightConnector1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  <a:tailEnd type="triangle"/>
          </a:ln>
          <a:effectLst/>
        </p:spPr>
      </p:cxnSp>
      <p:pic>
        <p:nvPicPr>
          <p:cNvPr id="75" name="Picture 74">
            <a:extLst>
              <a:ext uri="{FF2B5EF4-FFF2-40B4-BE49-F238E27FC236}">
                <a16:creationId xmlns:a16="http://schemas.microsoft.com/office/drawing/2014/main" id="{31A74E24-7ED7-E348-AB57-96D7F2F0ED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835" b="19384"/>
          <a:stretch/>
        </p:blipFill>
        <p:spPr>
          <a:xfrm>
            <a:off x="2660613" y="2912007"/>
            <a:ext cx="5867400" cy="86082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4A47685-52DE-5343-A8FB-A8FE1E2AAE95}"/>
              </a:ext>
            </a:extLst>
          </p:cNvPr>
          <p:cNvSpPr txBox="1"/>
          <p:nvPr/>
        </p:nvSpPr>
        <p:spPr>
          <a:xfrm>
            <a:off x="3264600" y="3824084"/>
            <a:ext cx="570523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Common to integrate-by-parts, however, not required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Advection term need not be in divergence form (non-conserved form is suitable)</a:t>
            </a:r>
          </a:p>
          <a:p>
            <a:endParaRPr lang="en-US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D6BDC65-D263-1241-A626-65D874B96B10}"/>
              </a:ext>
            </a:extLst>
          </p:cNvPr>
          <p:cNvCxnSpPr>
            <a:cxnSpLocks/>
          </p:cNvCxnSpPr>
          <p:nvPr/>
        </p:nvCxnSpPr>
        <p:spPr>
          <a:xfrm flipH="1">
            <a:off x="1578750" y="3312739"/>
            <a:ext cx="953099" cy="48360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D1B7D5E-DE53-AB4F-8952-22DB4217ACC4}"/>
              </a:ext>
            </a:extLst>
          </p:cNvPr>
          <p:cNvCxnSpPr>
            <a:cxnSpLocks/>
          </p:cNvCxnSpPr>
          <p:nvPr/>
        </p:nvCxnSpPr>
        <p:spPr>
          <a:xfrm flipH="1">
            <a:off x="1361035" y="3541341"/>
            <a:ext cx="953099" cy="48360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91135BF-15A3-004D-8037-E3D5C82B8F13}"/>
              </a:ext>
            </a:extLst>
          </p:cNvPr>
          <p:cNvCxnSpPr>
            <a:cxnSpLocks/>
          </p:cNvCxnSpPr>
          <p:nvPr/>
        </p:nvCxnSpPr>
        <p:spPr>
          <a:xfrm flipH="1">
            <a:off x="1284835" y="2964402"/>
            <a:ext cx="953099" cy="48360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E73936D-61DA-0D48-B0F9-0272B758A08C}"/>
              </a:ext>
            </a:extLst>
          </p:cNvPr>
          <p:cNvCxnSpPr>
            <a:cxnSpLocks/>
          </p:cNvCxnSpPr>
          <p:nvPr/>
        </p:nvCxnSpPr>
        <p:spPr>
          <a:xfrm flipH="1">
            <a:off x="925605" y="3258313"/>
            <a:ext cx="953099" cy="48360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7595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CVFEM: Advection Discretization</a:t>
            </a:r>
            <a:br>
              <a:rPr lang="en-US" dirty="0"/>
            </a:br>
            <a:r>
              <a:rPr lang="en-US" dirty="0"/>
              <a:t>Non-Conserved Form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6303A7DE-F0A3-E948-BBF3-61C699873E1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018214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The advection term can be integrated by parts, or not; moreover, the PDE can drive a non-conservative equation form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4286BE70-BC67-9149-8F16-E05931F158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728" y="2529410"/>
            <a:ext cx="6172200" cy="10033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C0CC8CD-C68E-DE4B-9DBD-46F2E8F9ED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573" y="3965142"/>
            <a:ext cx="4013200" cy="939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2ADD626-1BE3-314C-8005-6D0F637B14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8008" y="5908375"/>
            <a:ext cx="4013200" cy="9017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A422656-C069-4E44-B67A-37F888DB328F}"/>
              </a:ext>
            </a:extLst>
          </p:cNvPr>
          <p:cNvSpPr txBox="1"/>
          <p:nvPr/>
        </p:nvSpPr>
        <p:spPr>
          <a:xfrm>
            <a:off x="6470117" y="2309173"/>
            <a:ext cx="22525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IBP – or not… </a:t>
            </a:r>
          </a:p>
          <a:p>
            <a:r>
              <a:rPr lang="en-US" dirty="0"/>
              <a:t>This is now a choice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EEBB880-BD5B-9041-89FC-3652A2B1A342}"/>
              </a:ext>
            </a:extLst>
          </p:cNvPr>
          <p:cNvSpPr txBox="1"/>
          <p:nvPr/>
        </p:nvSpPr>
        <p:spPr>
          <a:xfrm>
            <a:off x="58551" y="5084891"/>
            <a:ext cx="30665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Non-conserved form, unlike cell-centered FV, poses no complexity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B6D416A-55FD-D148-B908-2026FC55BAB8}"/>
              </a:ext>
            </a:extLst>
          </p:cNvPr>
          <p:cNvCxnSpPr/>
          <p:nvPr/>
        </p:nvCxnSpPr>
        <p:spPr>
          <a:xfrm>
            <a:off x="1567544" y="3390734"/>
            <a:ext cx="359228" cy="57440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>
            <a:extLst>
              <a:ext uri="{FF2B5EF4-FFF2-40B4-BE49-F238E27FC236}">
                <a16:creationId xmlns:a16="http://schemas.microsoft.com/office/drawing/2014/main" id="{1C23B079-09E3-E547-85BF-16F4AA7251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97824" y="5160496"/>
            <a:ext cx="4747724" cy="90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276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CVFEM: Advection Discretization (Code)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41630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hlinkClick r:id="rId2"/>
              </a:rPr>
              <a:t>https://github.com/NaluCFD/Nalu/blob/master/src/kernel/ScalarAdvDiffElemKernel.C</a:t>
            </a:r>
            <a:r>
              <a:rPr lang="en-US" dirty="0"/>
              <a:t>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This routine includes advection and diffusion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Recall that integration point value is provided by nodal loop over the underlying nodal basis for this element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Also note that this routine is valid for all types of supported elements – both low- and higher-order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DEA94C1-90AD-FC47-B52B-E6DD458E3B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8099" y="4248064"/>
            <a:ext cx="2779352" cy="229507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F72D9E6-753D-4F4B-98B8-EEABAA125621}"/>
              </a:ext>
            </a:extLst>
          </p:cNvPr>
          <p:cNvSpPr txBox="1"/>
          <p:nvPr/>
        </p:nvSpPr>
        <p:spPr>
          <a:xfrm>
            <a:off x="5301343" y="3733800"/>
            <a:ext cx="3026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Basis Functions for a Quad4</a:t>
            </a:r>
          </a:p>
        </p:txBody>
      </p:sp>
    </p:spTree>
    <p:extLst>
      <p:ext uri="{BB962C8B-B14F-4D97-AF65-F5344CB8AC3E}">
        <p14:creationId xmlns:p14="http://schemas.microsoft.com/office/powerpoint/2010/main" val="457738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1533DFB2-61B1-A548-BB4C-861770183F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13" y="2402465"/>
            <a:ext cx="3860800" cy="254000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9AAC85F-1A47-A043-B265-D84A8456B888}"/>
              </a:ext>
            </a:extLst>
          </p:cNvPr>
          <p:cNvCxnSpPr>
            <a:cxnSpLocks/>
          </p:cNvCxnSpPr>
          <p:nvPr/>
        </p:nvCxnSpPr>
        <p:spPr>
          <a:xfrm flipH="1">
            <a:off x="1578750" y="3312739"/>
            <a:ext cx="953099" cy="48360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F2F1DB5-28F1-D249-95B2-6396FBD330C7}"/>
              </a:ext>
            </a:extLst>
          </p:cNvPr>
          <p:cNvCxnSpPr>
            <a:cxnSpLocks/>
          </p:cNvCxnSpPr>
          <p:nvPr/>
        </p:nvCxnSpPr>
        <p:spPr>
          <a:xfrm flipH="1">
            <a:off x="1361035" y="3541341"/>
            <a:ext cx="953099" cy="48360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149DF8D-1195-D14E-A465-CFAE08413E96}"/>
              </a:ext>
            </a:extLst>
          </p:cNvPr>
          <p:cNvCxnSpPr>
            <a:cxnSpLocks/>
          </p:cNvCxnSpPr>
          <p:nvPr/>
        </p:nvCxnSpPr>
        <p:spPr>
          <a:xfrm flipH="1">
            <a:off x="1284835" y="2964402"/>
            <a:ext cx="953099" cy="48360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8F85143-4F0E-574A-9717-9321BA0F17CA}"/>
              </a:ext>
            </a:extLst>
          </p:cNvPr>
          <p:cNvCxnSpPr>
            <a:cxnSpLocks/>
          </p:cNvCxnSpPr>
          <p:nvPr/>
        </p:nvCxnSpPr>
        <p:spPr>
          <a:xfrm flipH="1">
            <a:off x="925605" y="3258313"/>
            <a:ext cx="953099" cy="48360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CVFEM: Diffusion Discretization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416300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For diffusion, we have transformed the volume integral to a surface integration</a:t>
            </a:r>
          </a:p>
          <a:p>
            <a:pPr>
              <a:buFont typeface="Arial" charset="0"/>
              <a:buChar char="•"/>
            </a:pPr>
            <a:r>
              <a:rPr lang="en-US" dirty="0"/>
              <a:t> Therefore, a patch of elements are required for the full assembly at node 2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045599B-9303-A043-B812-341A791C79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089" y="4977294"/>
            <a:ext cx="7632700" cy="14351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157658E-7AD7-5448-BE55-0CA612D7D1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8879" y="2599318"/>
            <a:ext cx="3390900" cy="24257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CC864FB-6118-444A-B3A4-0DAADAAB53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0191" y="2635504"/>
            <a:ext cx="2514600" cy="16383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B2F7E08-31A6-B944-8E20-744A868EC3A2}"/>
              </a:ext>
            </a:extLst>
          </p:cNvPr>
          <p:cNvSpPr txBox="1"/>
          <p:nvPr/>
        </p:nvSpPr>
        <p:spPr>
          <a:xfrm>
            <a:off x="740414" y="6181713"/>
            <a:ext cx="79993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Note that the CVFEM approach is absent any non-orthogonality corrections;</a:t>
            </a:r>
          </a:p>
          <a:p>
            <a:r>
              <a:rPr lang="en-US" dirty="0"/>
              <a:t>However, high aspect ratio elements are now challenging…</a:t>
            </a:r>
          </a:p>
        </p:txBody>
      </p:sp>
    </p:spTree>
    <p:extLst>
      <p:ext uri="{BB962C8B-B14F-4D97-AF65-F5344CB8AC3E}">
        <p14:creationId xmlns:p14="http://schemas.microsoft.com/office/powerpoint/2010/main" val="3932189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8103470" cy="5416300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>
                <a:hlinkClick r:id="rId2"/>
              </a:rPr>
              <a:t>https://github.com/NaluCFD/Nalu/blob/master/src/kernel/ScalarAdvDiffElemKernel.C</a:t>
            </a:r>
            <a:r>
              <a:rPr lang="en-US" dirty="0"/>
              <a:t> 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CVFEM: Diffusion Discretization (code)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FC01507-0A69-4D17-B60C-EA5DA1CB46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7358" y="2002970"/>
            <a:ext cx="3180432" cy="475705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CCE8CA6-26E7-8111-45BA-3123A31353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6210" y="2565398"/>
            <a:ext cx="3581400" cy="36322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E283F35-1DB5-E714-BA39-91A063708D2E}"/>
              </a:ext>
            </a:extLst>
          </p:cNvPr>
          <p:cNvSpPr txBox="1"/>
          <p:nvPr/>
        </p:nvSpPr>
        <p:spPr>
          <a:xfrm>
            <a:off x="48713" y="6449606"/>
            <a:ext cx="5677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Manufactured solution for Laplace system on TQuad4</a:t>
            </a:r>
          </a:p>
        </p:txBody>
      </p:sp>
    </p:spTree>
    <p:extLst>
      <p:ext uri="{BB962C8B-B14F-4D97-AF65-F5344CB8AC3E}">
        <p14:creationId xmlns:p14="http://schemas.microsoft.com/office/powerpoint/2010/main" val="2399006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FEM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Recall, FEM is a discretization scheme that: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Iterates over locally-owned elements for Time/Source/</a:t>
            </a:r>
            <a:r>
              <a:rPr lang="en-US" dirty="0" err="1"/>
              <a:t>etc</a:t>
            </a:r>
            <a:r>
              <a:rPr lang="en-US" dirty="0"/>
              <a:t> (volumetric-based terms)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Iterates over locally-owned elements for Advection/Diffusion/etc. (integrated by parts terms)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Below is the patch of elements connected to node 2 (a global matrix row number)</a:t>
            </a: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3AC6DB9A-0DB7-C746-A91F-76A5ECE852B5}"/>
              </a:ext>
            </a:extLst>
          </p:cNvPr>
          <p:cNvSpPr txBox="1"/>
          <p:nvPr/>
        </p:nvSpPr>
        <p:spPr>
          <a:xfrm>
            <a:off x="327122" y="289148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8</a:t>
            </a:r>
          </a:p>
        </p:txBody>
      </p:sp>
      <p:sp>
        <p:nvSpPr>
          <p:cNvPr id="217" name="TextBox 216">
            <a:extLst>
              <a:ext uri="{FF2B5EF4-FFF2-40B4-BE49-F238E27FC236}">
                <a16:creationId xmlns:a16="http://schemas.microsoft.com/office/drawing/2014/main" id="{CD0A77E8-CE35-6444-9808-370D0A7E3C7B}"/>
              </a:ext>
            </a:extLst>
          </p:cNvPr>
          <p:cNvSpPr txBox="1"/>
          <p:nvPr/>
        </p:nvSpPr>
        <p:spPr>
          <a:xfrm>
            <a:off x="2228706" y="287825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5</a:t>
            </a:r>
          </a:p>
        </p:txBody>
      </p:sp>
      <p:sp>
        <p:nvSpPr>
          <p:cNvPr id="218" name="TextBox 217">
            <a:extLst>
              <a:ext uri="{FF2B5EF4-FFF2-40B4-BE49-F238E27FC236}">
                <a16:creationId xmlns:a16="http://schemas.microsoft.com/office/drawing/2014/main" id="{F45AB2BD-2BA7-B842-99E5-C9E0DBC3F484}"/>
              </a:ext>
            </a:extLst>
          </p:cNvPr>
          <p:cNvSpPr txBox="1"/>
          <p:nvPr/>
        </p:nvSpPr>
        <p:spPr>
          <a:xfrm>
            <a:off x="3753909" y="286548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6</a:t>
            </a:r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78619C50-9684-DB41-8D3A-91F666D0BDBE}"/>
              </a:ext>
            </a:extLst>
          </p:cNvPr>
          <p:cNvSpPr txBox="1"/>
          <p:nvPr/>
        </p:nvSpPr>
        <p:spPr>
          <a:xfrm>
            <a:off x="327122" y="429758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1</a:t>
            </a:r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825EE856-9557-DC40-B1BD-2FBE198DC887}"/>
              </a:ext>
            </a:extLst>
          </p:cNvPr>
          <p:cNvSpPr txBox="1"/>
          <p:nvPr/>
        </p:nvSpPr>
        <p:spPr>
          <a:xfrm>
            <a:off x="2228706" y="429758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2</a:t>
            </a: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46556F1B-54E0-874F-A9FD-2B0B321E73A5}"/>
              </a:ext>
            </a:extLst>
          </p:cNvPr>
          <p:cNvSpPr txBox="1"/>
          <p:nvPr/>
        </p:nvSpPr>
        <p:spPr>
          <a:xfrm>
            <a:off x="3753909" y="429758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3</a:t>
            </a:r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id="{03DEFCD9-879E-894C-B8D9-D4DD4E19C50F}"/>
              </a:ext>
            </a:extLst>
          </p:cNvPr>
          <p:cNvSpPr txBox="1"/>
          <p:nvPr/>
        </p:nvSpPr>
        <p:spPr>
          <a:xfrm>
            <a:off x="327122" y="597459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7</a:t>
            </a:r>
          </a:p>
        </p:txBody>
      </p:sp>
      <p:sp>
        <p:nvSpPr>
          <p:cNvPr id="223" name="TextBox 222">
            <a:extLst>
              <a:ext uri="{FF2B5EF4-FFF2-40B4-BE49-F238E27FC236}">
                <a16:creationId xmlns:a16="http://schemas.microsoft.com/office/drawing/2014/main" id="{644F3C92-5CEC-E04F-9446-946426AED20A}"/>
              </a:ext>
            </a:extLst>
          </p:cNvPr>
          <p:cNvSpPr txBox="1"/>
          <p:nvPr/>
        </p:nvSpPr>
        <p:spPr>
          <a:xfrm>
            <a:off x="2228706" y="596136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5666E88-CEFB-7641-923A-57CB6AF6524E}"/>
              </a:ext>
            </a:extLst>
          </p:cNvPr>
          <p:cNvSpPr txBox="1"/>
          <p:nvPr/>
        </p:nvSpPr>
        <p:spPr>
          <a:xfrm>
            <a:off x="535209" y="6495264"/>
            <a:ext cx="2879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Sample patch of elements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03A0A6-E00D-CE4E-97AA-329EAC106E14}"/>
              </a:ext>
            </a:extLst>
          </p:cNvPr>
          <p:cNvSpPr txBox="1"/>
          <p:nvPr/>
        </p:nvSpPr>
        <p:spPr>
          <a:xfrm>
            <a:off x="4733471" y="4025695"/>
            <a:ext cx="3820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Single integration point location for all terms</a:t>
            </a:r>
          </a:p>
        </p:txBody>
      </p: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5E2BAF87-C7AD-8A4A-859A-36C3B549365B}"/>
              </a:ext>
            </a:extLst>
          </p:cNvPr>
          <p:cNvCxnSpPr/>
          <p:nvPr/>
        </p:nvCxnSpPr>
        <p:spPr>
          <a:xfrm flipV="1">
            <a:off x="2103459" y="4720128"/>
            <a:ext cx="1446623" cy="1283182"/>
          </a:xfrm>
          <a:prstGeom prst="line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77" name="Rectangle 76">
            <a:extLst>
              <a:ext uri="{FF2B5EF4-FFF2-40B4-BE49-F238E27FC236}">
                <a16:creationId xmlns:a16="http://schemas.microsoft.com/office/drawing/2014/main" id="{3526355D-E6AF-DE49-AF3A-8AFA0C618E24}"/>
              </a:ext>
            </a:extLst>
          </p:cNvPr>
          <p:cNvSpPr/>
          <p:nvPr/>
        </p:nvSpPr>
        <p:spPr>
          <a:xfrm>
            <a:off x="2144755" y="3270741"/>
            <a:ext cx="1469985" cy="1344896"/>
          </a:xfrm>
          <a:prstGeom prst="rect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977D8D0E-AF4A-DC4E-A081-69011CE7388B}"/>
              </a:ext>
            </a:extLst>
          </p:cNvPr>
          <p:cNvSpPr/>
          <p:nvPr/>
        </p:nvSpPr>
        <p:spPr>
          <a:xfrm>
            <a:off x="674770" y="3270741"/>
            <a:ext cx="1469985" cy="1344896"/>
          </a:xfrm>
          <a:prstGeom prst="rect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CAA1F94F-2C28-EA4B-8964-74B13CE680B8}"/>
              </a:ext>
            </a:extLst>
          </p:cNvPr>
          <p:cNvSpPr/>
          <p:nvPr/>
        </p:nvSpPr>
        <p:spPr>
          <a:xfrm>
            <a:off x="3523300" y="4563484"/>
            <a:ext cx="182880" cy="183520"/>
          </a:xfrm>
          <a:prstGeom prst="ellipse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7390A901-9F1A-3245-9FBE-94E842284935}"/>
              </a:ext>
            </a:extLst>
          </p:cNvPr>
          <p:cNvSpPr/>
          <p:nvPr/>
        </p:nvSpPr>
        <p:spPr>
          <a:xfrm>
            <a:off x="674769" y="4618285"/>
            <a:ext cx="1469985" cy="1344896"/>
          </a:xfrm>
          <a:prstGeom prst="rect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313132C4-5D71-704E-BDAD-5CED92E9B08B}"/>
              </a:ext>
            </a:extLst>
          </p:cNvPr>
          <p:cNvSpPr/>
          <p:nvPr/>
        </p:nvSpPr>
        <p:spPr>
          <a:xfrm>
            <a:off x="583329" y="4563484"/>
            <a:ext cx="182880" cy="183520"/>
          </a:xfrm>
          <a:prstGeom prst="ellipse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450E7B9D-90D3-A641-9F66-81D56DDF56DB}"/>
              </a:ext>
            </a:extLst>
          </p:cNvPr>
          <p:cNvSpPr/>
          <p:nvPr/>
        </p:nvSpPr>
        <p:spPr>
          <a:xfrm>
            <a:off x="2076677" y="5846666"/>
            <a:ext cx="182880" cy="183520"/>
          </a:xfrm>
          <a:prstGeom prst="ellipse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67671FCF-D85E-6B4C-9D9A-8900B86BA6F8}"/>
              </a:ext>
            </a:extLst>
          </p:cNvPr>
          <p:cNvSpPr/>
          <p:nvPr/>
        </p:nvSpPr>
        <p:spPr>
          <a:xfrm>
            <a:off x="606691" y="5846666"/>
            <a:ext cx="182880" cy="183520"/>
          </a:xfrm>
          <a:prstGeom prst="ellipse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1E8D97D1-0E06-D645-B1E0-754F20180787}"/>
              </a:ext>
            </a:extLst>
          </p:cNvPr>
          <p:cNvSpPr/>
          <p:nvPr/>
        </p:nvSpPr>
        <p:spPr>
          <a:xfrm>
            <a:off x="2053315" y="4563484"/>
            <a:ext cx="182880" cy="183520"/>
          </a:xfrm>
          <a:prstGeom prst="ellipse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8FC14549-BC2B-5D4E-8187-8E90EE5B6E84}"/>
              </a:ext>
            </a:extLst>
          </p:cNvPr>
          <p:cNvSpPr/>
          <p:nvPr/>
        </p:nvSpPr>
        <p:spPr>
          <a:xfrm>
            <a:off x="2053315" y="3229269"/>
            <a:ext cx="182880" cy="183520"/>
          </a:xfrm>
          <a:prstGeom prst="ellipse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DDD5C0FC-FDA6-5645-B244-DF7F3B4F791F}"/>
              </a:ext>
            </a:extLst>
          </p:cNvPr>
          <p:cNvSpPr/>
          <p:nvPr/>
        </p:nvSpPr>
        <p:spPr>
          <a:xfrm>
            <a:off x="583330" y="3229269"/>
            <a:ext cx="182880" cy="183520"/>
          </a:xfrm>
          <a:prstGeom prst="ellipse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EE61E024-788E-5A41-97D1-73598618245B}"/>
              </a:ext>
            </a:extLst>
          </p:cNvPr>
          <p:cNvSpPr/>
          <p:nvPr/>
        </p:nvSpPr>
        <p:spPr>
          <a:xfrm>
            <a:off x="3523300" y="3229269"/>
            <a:ext cx="182880" cy="183520"/>
          </a:xfrm>
          <a:prstGeom prst="ellipse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0" name="Diamond 89">
            <a:extLst>
              <a:ext uri="{FF2B5EF4-FFF2-40B4-BE49-F238E27FC236}">
                <a16:creationId xmlns:a16="http://schemas.microsoft.com/office/drawing/2014/main" id="{9C9484C0-BC71-1249-BE7D-654EB7334F0A}"/>
              </a:ext>
            </a:extLst>
          </p:cNvPr>
          <p:cNvSpPr/>
          <p:nvPr/>
        </p:nvSpPr>
        <p:spPr>
          <a:xfrm>
            <a:off x="886007" y="4872217"/>
            <a:ext cx="91440" cy="91440"/>
          </a:xfrm>
          <a:prstGeom prst="diamond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Diamond 90">
            <a:extLst>
              <a:ext uri="{FF2B5EF4-FFF2-40B4-BE49-F238E27FC236}">
                <a16:creationId xmlns:a16="http://schemas.microsoft.com/office/drawing/2014/main" id="{ABB6606F-975C-0747-AB02-DF62196A0A7C}"/>
              </a:ext>
            </a:extLst>
          </p:cNvPr>
          <p:cNvSpPr/>
          <p:nvPr/>
        </p:nvSpPr>
        <p:spPr>
          <a:xfrm>
            <a:off x="1897217" y="4872217"/>
            <a:ext cx="91440" cy="91440"/>
          </a:xfrm>
          <a:prstGeom prst="diamond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Diamond 91">
            <a:extLst>
              <a:ext uri="{FF2B5EF4-FFF2-40B4-BE49-F238E27FC236}">
                <a16:creationId xmlns:a16="http://schemas.microsoft.com/office/drawing/2014/main" id="{FEB62759-BE50-D046-809E-DEA9CCBED037}"/>
              </a:ext>
            </a:extLst>
          </p:cNvPr>
          <p:cNvSpPr/>
          <p:nvPr/>
        </p:nvSpPr>
        <p:spPr>
          <a:xfrm>
            <a:off x="911082" y="5684375"/>
            <a:ext cx="91440" cy="91440"/>
          </a:xfrm>
          <a:prstGeom prst="diamond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3" name="Diamond 92">
            <a:extLst>
              <a:ext uri="{FF2B5EF4-FFF2-40B4-BE49-F238E27FC236}">
                <a16:creationId xmlns:a16="http://schemas.microsoft.com/office/drawing/2014/main" id="{8F9D581B-FD60-DA41-ADEB-FA0B4A01EFE3}"/>
              </a:ext>
            </a:extLst>
          </p:cNvPr>
          <p:cNvSpPr/>
          <p:nvPr/>
        </p:nvSpPr>
        <p:spPr>
          <a:xfrm>
            <a:off x="1922292" y="5684375"/>
            <a:ext cx="91440" cy="91440"/>
          </a:xfrm>
          <a:prstGeom prst="diamond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4" name="Diamond 93">
            <a:extLst>
              <a:ext uri="{FF2B5EF4-FFF2-40B4-BE49-F238E27FC236}">
                <a16:creationId xmlns:a16="http://schemas.microsoft.com/office/drawing/2014/main" id="{C87E7A77-2975-284D-9072-38900B92A0D8}"/>
              </a:ext>
            </a:extLst>
          </p:cNvPr>
          <p:cNvSpPr/>
          <p:nvPr/>
        </p:nvSpPr>
        <p:spPr>
          <a:xfrm>
            <a:off x="876357" y="3485181"/>
            <a:ext cx="91440" cy="91440"/>
          </a:xfrm>
          <a:prstGeom prst="diamond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5" name="Diamond 94">
            <a:extLst>
              <a:ext uri="{FF2B5EF4-FFF2-40B4-BE49-F238E27FC236}">
                <a16:creationId xmlns:a16="http://schemas.microsoft.com/office/drawing/2014/main" id="{2CEC2CDC-5825-8B4B-B016-3CEEB4A4DB45}"/>
              </a:ext>
            </a:extLst>
          </p:cNvPr>
          <p:cNvSpPr/>
          <p:nvPr/>
        </p:nvSpPr>
        <p:spPr>
          <a:xfrm>
            <a:off x="1887567" y="3485181"/>
            <a:ext cx="91440" cy="91440"/>
          </a:xfrm>
          <a:prstGeom prst="diamond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6" name="Diamond 95">
            <a:extLst>
              <a:ext uri="{FF2B5EF4-FFF2-40B4-BE49-F238E27FC236}">
                <a16:creationId xmlns:a16="http://schemas.microsoft.com/office/drawing/2014/main" id="{B3039C71-9DA7-9841-8135-C85FABBF9398}"/>
              </a:ext>
            </a:extLst>
          </p:cNvPr>
          <p:cNvSpPr/>
          <p:nvPr/>
        </p:nvSpPr>
        <p:spPr>
          <a:xfrm>
            <a:off x="901432" y="4297339"/>
            <a:ext cx="91440" cy="91440"/>
          </a:xfrm>
          <a:prstGeom prst="diamond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7" name="Diamond 96">
            <a:extLst>
              <a:ext uri="{FF2B5EF4-FFF2-40B4-BE49-F238E27FC236}">
                <a16:creationId xmlns:a16="http://schemas.microsoft.com/office/drawing/2014/main" id="{420F0716-4C57-6D40-9B66-D95762D9A259}"/>
              </a:ext>
            </a:extLst>
          </p:cNvPr>
          <p:cNvSpPr/>
          <p:nvPr/>
        </p:nvSpPr>
        <p:spPr>
          <a:xfrm>
            <a:off x="1912642" y="4297339"/>
            <a:ext cx="91440" cy="91440"/>
          </a:xfrm>
          <a:prstGeom prst="diamond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8" name="Diamond 97">
            <a:extLst>
              <a:ext uri="{FF2B5EF4-FFF2-40B4-BE49-F238E27FC236}">
                <a16:creationId xmlns:a16="http://schemas.microsoft.com/office/drawing/2014/main" id="{4C384B6E-7203-BC4D-8A7E-6114F88CC08A}"/>
              </a:ext>
            </a:extLst>
          </p:cNvPr>
          <p:cNvSpPr/>
          <p:nvPr/>
        </p:nvSpPr>
        <p:spPr>
          <a:xfrm>
            <a:off x="2381071" y="3485184"/>
            <a:ext cx="91440" cy="91440"/>
          </a:xfrm>
          <a:prstGeom prst="diamond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9" name="Diamond 98">
            <a:extLst>
              <a:ext uri="{FF2B5EF4-FFF2-40B4-BE49-F238E27FC236}">
                <a16:creationId xmlns:a16="http://schemas.microsoft.com/office/drawing/2014/main" id="{C6D87374-CFA9-B943-9A22-57A1BAA402CF}"/>
              </a:ext>
            </a:extLst>
          </p:cNvPr>
          <p:cNvSpPr/>
          <p:nvPr/>
        </p:nvSpPr>
        <p:spPr>
          <a:xfrm>
            <a:off x="3392281" y="3485184"/>
            <a:ext cx="91440" cy="91440"/>
          </a:xfrm>
          <a:prstGeom prst="diamond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0" name="Diamond 99">
            <a:extLst>
              <a:ext uri="{FF2B5EF4-FFF2-40B4-BE49-F238E27FC236}">
                <a16:creationId xmlns:a16="http://schemas.microsoft.com/office/drawing/2014/main" id="{6CD3ED44-ECB7-5B44-9C0D-A3CDD450FF20}"/>
              </a:ext>
            </a:extLst>
          </p:cNvPr>
          <p:cNvSpPr/>
          <p:nvPr/>
        </p:nvSpPr>
        <p:spPr>
          <a:xfrm>
            <a:off x="2406146" y="4297342"/>
            <a:ext cx="91440" cy="91440"/>
          </a:xfrm>
          <a:prstGeom prst="diamond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1" name="Diamond 100">
            <a:extLst>
              <a:ext uri="{FF2B5EF4-FFF2-40B4-BE49-F238E27FC236}">
                <a16:creationId xmlns:a16="http://schemas.microsoft.com/office/drawing/2014/main" id="{15F58393-B65D-D44C-8DE6-D9AB6E12569D}"/>
              </a:ext>
            </a:extLst>
          </p:cNvPr>
          <p:cNvSpPr/>
          <p:nvPr/>
        </p:nvSpPr>
        <p:spPr>
          <a:xfrm>
            <a:off x="3417356" y="4297342"/>
            <a:ext cx="91440" cy="91440"/>
          </a:xfrm>
          <a:prstGeom prst="diamond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2" name="Diamond 101">
            <a:extLst>
              <a:ext uri="{FF2B5EF4-FFF2-40B4-BE49-F238E27FC236}">
                <a16:creationId xmlns:a16="http://schemas.microsoft.com/office/drawing/2014/main" id="{A45651AD-8E0B-AA40-973C-DA1559783B3D}"/>
              </a:ext>
            </a:extLst>
          </p:cNvPr>
          <p:cNvSpPr/>
          <p:nvPr/>
        </p:nvSpPr>
        <p:spPr>
          <a:xfrm>
            <a:off x="2627994" y="5051626"/>
            <a:ext cx="91440" cy="91440"/>
          </a:xfrm>
          <a:prstGeom prst="diamond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89311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FEM: Element-loops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200" name="Text Placeholder 4">
            <a:extLst>
              <a:ext uri="{FF2B5EF4-FFF2-40B4-BE49-F238E27FC236}">
                <a16:creationId xmlns:a16="http://schemas.microsoft.com/office/drawing/2014/main" id="{16BF309F-9DF5-A14E-8238-2192463954A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3306153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For each element, we have a set of integration or quadrature points (no dual-notion)</a:t>
            </a:r>
          </a:p>
          <a:p>
            <a:pPr>
              <a:buFont typeface="Arial" charset="0"/>
              <a:buChar char="•"/>
            </a:pPr>
            <a:r>
              <a:rPr lang="en-US" dirty="0"/>
              <a:t> We define an </a:t>
            </a:r>
            <a:r>
              <a:rPr lang="en-US" dirty="0" err="1"/>
              <a:t>isoparametric</a:t>
            </a:r>
            <a:r>
              <a:rPr lang="en-US" dirty="0"/>
              <a:t> element than ranges from -1:1 in the </a:t>
            </a:r>
            <a:r>
              <a:rPr lang="en-US" dirty="0">
                <a:latin typeface="Symbol" pitchFamily="2" charset="2"/>
              </a:rPr>
              <a:t>x-</a:t>
            </a:r>
            <a:r>
              <a:rPr lang="en-US" dirty="0"/>
              <a:t> (x-direction) and </a:t>
            </a:r>
            <a:r>
              <a:rPr lang="en-US" dirty="0">
                <a:latin typeface="Symbol" pitchFamily="2" charset="2"/>
              </a:rPr>
              <a:t>h-</a:t>
            </a:r>
            <a:r>
              <a:rPr lang="en-US" dirty="0"/>
              <a:t> (y-direction) direction</a:t>
            </a:r>
          </a:p>
          <a:p>
            <a:pPr>
              <a:buFont typeface="Arial" charset="0"/>
              <a:buChar char="•"/>
            </a:pPr>
            <a:r>
              <a:rPr lang="en-US" dirty="0"/>
              <a:t> Gaussian quadrature on a -1:1 range is defined, +/- sqrt(3)/3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FE175FF-50E5-B44C-A4DE-9FA661476F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8099" y="4248064"/>
            <a:ext cx="2779352" cy="229507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8D00569-BF62-F746-BAA3-F1C1199A9A31}"/>
              </a:ext>
            </a:extLst>
          </p:cNvPr>
          <p:cNvSpPr txBox="1"/>
          <p:nvPr/>
        </p:nvSpPr>
        <p:spPr>
          <a:xfrm>
            <a:off x="5301343" y="3733800"/>
            <a:ext cx="3026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Basis Functions for a Quad4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748F55C-0B66-614C-AB42-C97218216C89}"/>
              </a:ext>
            </a:extLst>
          </p:cNvPr>
          <p:cNvGrpSpPr/>
          <p:nvPr/>
        </p:nvGrpSpPr>
        <p:grpSpPr>
          <a:xfrm>
            <a:off x="1008287" y="4149997"/>
            <a:ext cx="2798972" cy="2247745"/>
            <a:chOff x="1008287" y="4149997"/>
            <a:chExt cx="2798972" cy="224774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9086D8B-4127-FF42-B5F7-EAA8692618BC}"/>
                </a:ext>
              </a:extLst>
            </p:cNvPr>
            <p:cNvSpPr txBox="1"/>
            <p:nvPr/>
          </p:nvSpPr>
          <p:spPr>
            <a:xfrm>
              <a:off x="1183678" y="4162766"/>
              <a:ext cx="11689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5 [4] (-1,1)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3F858DB-389B-0C43-9B32-26FA1C50B79E}"/>
                </a:ext>
              </a:extLst>
            </p:cNvPr>
            <p:cNvSpPr txBox="1"/>
            <p:nvPr/>
          </p:nvSpPr>
          <p:spPr>
            <a:xfrm>
              <a:off x="2708881" y="4149997"/>
              <a:ext cx="1098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6 [3] (1,1)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8512C3D-8234-E14F-9E75-7EB832B87D84}"/>
                </a:ext>
              </a:extLst>
            </p:cNvPr>
            <p:cNvSpPr txBox="1"/>
            <p:nvPr/>
          </p:nvSpPr>
          <p:spPr>
            <a:xfrm>
              <a:off x="1074822" y="6028410"/>
              <a:ext cx="12394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2 [1] (-1,-1)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859CC22-E694-7D47-A4CB-E166E977A10C}"/>
                </a:ext>
              </a:extLst>
            </p:cNvPr>
            <p:cNvSpPr txBox="1"/>
            <p:nvPr/>
          </p:nvSpPr>
          <p:spPr>
            <a:xfrm>
              <a:off x="2600025" y="6028410"/>
              <a:ext cx="11689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3 [2] (1,-1)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37E81A4-EA62-6048-A489-9362E537D27F}"/>
                </a:ext>
              </a:extLst>
            </p:cNvPr>
            <p:cNvSpPr/>
            <p:nvPr/>
          </p:nvSpPr>
          <p:spPr>
            <a:xfrm>
              <a:off x="1099727" y="4555256"/>
              <a:ext cx="1469985" cy="1344896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3EA6675F-529B-884E-B254-9D3A598FA38E}"/>
                </a:ext>
              </a:extLst>
            </p:cNvPr>
            <p:cNvSpPr/>
            <p:nvPr/>
          </p:nvSpPr>
          <p:spPr>
            <a:xfrm>
              <a:off x="2478272" y="5847999"/>
              <a:ext cx="182880" cy="183520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386DA4E5-CD79-5941-9877-191860615FF6}"/>
                </a:ext>
              </a:extLst>
            </p:cNvPr>
            <p:cNvSpPr/>
            <p:nvPr/>
          </p:nvSpPr>
          <p:spPr>
            <a:xfrm>
              <a:off x="1008287" y="5847999"/>
              <a:ext cx="182880" cy="183520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89A9EAA8-0C4C-4549-A639-CD651B14CD78}"/>
                </a:ext>
              </a:extLst>
            </p:cNvPr>
            <p:cNvSpPr/>
            <p:nvPr/>
          </p:nvSpPr>
          <p:spPr>
            <a:xfrm>
              <a:off x="1008287" y="4513784"/>
              <a:ext cx="182880" cy="183520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C65B634-1230-894B-9E88-7DE81DF3B587}"/>
                </a:ext>
              </a:extLst>
            </p:cNvPr>
            <p:cNvSpPr/>
            <p:nvPr/>
          </p:nvSpPr>
          <p:spPr>
            <a:xfrm>
              <a:off x="2478272" y="4513784"/>
              <a:ext cx="182880" cy="183520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Diamond 22">
              <a:extLst>
                <a:ext uri="{FF2B5EF4-FFF2-40B4-BE49-F238E27FC236}">
                  <a16:creationId xmlns:a16="http://schemas.microsoft.com/office/drawing/2014/main" id="{D0B859DD-E50E-1647-88A6-6338F52A3EFD}"/>
                </a:ext>
              </a:extLst>
            </p:cNvPr>
            <p:cNvSpPr/>
            <p:nvPr/>
          </p:nvSpPr>
          <p:spPr>
            <a:xfrm>
              <a:off x="1248957" y="4769699"/>
              <a:ext cx="91440" cy="91440"/>
            </a:xfrm>
            <a:prstGeom prst="diamond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Diamond 23">
              <a:extLst>
                <a:ext uri="{FF2B5EF4-FFF2-40B4-BE49-F238E27FC236}">
                  <a16:creationId xmlns:a16="http://schemas.microsoft.com/office/drawing/2014/main" id="{46F47E9C-432D-DE43-A0F0-A33192897367}"/>
                </a:ext>
              </a:extLst>
            </p:cNvPr>
            <p:cNvSpPr/>
            <p:nvPr/>
          </p:nvSpPr>
          <p:spPr>
            <a:xfrm>
              <a:off x="2260167" y="4769699"/>
              <a:ext cx="91440" cy="91440"/>
            </a:xfrm>
            <a:prstGeom prst="diamond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Diamond 24">
              <a:extLst>
                <a:ext uri="{FF2B5EF4-FFF2-40B4-BE49-F238E27FC236}">
                  <a16:creationId xmlns:a16="http://schemas.microsoft.com/office/drawing/2014/main" id="{E76C51FE-5EA5-FB47-90D6-7CC071146DE4}"/>
                </a:ext>
              </a:extLst>
            </p:cNvPr>
            <p:cNvSpPr/>
            <p:nvPr/>
          </p:nvSpPr>
          <p:spPr>
            <a:xfrm>
              <a:off x="1274032" y="5581857"/>
              <a:ext cx="91440" cy="91440"/>
            </a:xfrm>
            <a:prstGeom prst="diamond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Diamond 25">
              <a:extLst>
                <a:ext uri="{FF2B5EF4-FFF2-40B4-BE49-F238E27FC236}">
                  <a16:creationId xmlns:a16="http://schemas.microsoft.com/office/drawing/2014/main" id="{5D659076-EB91-734F-837E-6E8C86D80277}"/>
                </a:ext>
              </a:extLst>
            </p:cNvPr>
            <p:cNvSpPr/>
            <p:nvPr/>
          </p:nvSpPr>
          <p:spPr>
            <a:xfrm>
              <a:off x="2285242" y="5581857"/>
              <a:ext cx="91440" cy="91440"/>
            </a:xfrm>
            <a:prstGeom prst="diamond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108333C-1DD8-9E4A-B53A-62A4C3172638}"/>
                </a:ext>
              </a:extLst>
            </p:cNvPr>
            <p:cNvSpPr txBox="1"/>
            <p:nvPr/>
          </p:nvSpPr>
          <p:spPr>
            <a:xfrm>
              <a:off x="1365472" y="5404126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CDD7D8F-116F-D248-87DC-1F3A5792E3C8}"/>
                </a:ext>
              </a:extLst>
            </p:cNvPr>
            <p:cNvSpPr txBox="1"/>
            <p:nvPr/>
          </p:nvSpPr>
          <p:spPr>
            <a:xfrm>
              <a:off x="2312528" y="5404126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2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8C428F6-1EE0-6E4B-903D-284C19A8D9BA}"/>
                </a:ext>
              </a:extLst>
            </p:cNvPr>
            <p:cNvSpPr txBox="1"/>
            <p:nvPr/>
          </p:nvSpPr>
          <p:spPr>
            <a:xfrm>
              <a:off x="1267501" y="4848954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4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F7CE8F9-63B0-FF46-9479-30EA452A0A2F}"/>
                </a:ext>
              </a:extLst>
            </p:cNvPr>
            <p:cNvSpPr txBox="1"/>
            <p:nvPr/>
          </p:nvSpPr>
          <p:spPr>
            <a:xfrm>
              <a:off x="2214557" y="4848954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3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60EB1BD-C45C-6D47-A91C-636704104A9C}"/>
                </a:ext>
              </a:extLst>
            </p:cNvPr>
            <p:cNvSpPr txBox="1"/>
            <p:nvPr/>
          </p:nvSpPr>
          <p:spPr>
            <a:xfrm>
              <a:off x="1517872" y="5556526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A6CB35D-D056-E546-A4E1-CEBEBEF37124}"/>
                </a:ext>
              </a:extLst>
            </p:cNvPr>
            <p:cNvSpPr txBox="1"/>
            <p:nvPr/>
          </p:nvSpPr>
          <p:spPr>
            <a:xfrm>
              <a:off x="2464928" y="5556526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18838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FEM: Implicit Time Discretization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018214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Backward Euler (two state) and is first-order accurate (A-stable)</a:t>
            </a:r>
          </a:p>
          <a:p>
            <a:pPr>
              <a:buFont typeface="Arial" charset="0"/>
              <a:buChar char="•"/>
            </a:pPr>
            <a:r>
              <a:rPr lang="en-US" dirty="0"/>
              <a:t> BDF2 (three state) is second-order accurate (A-stable)</a:t>
            </a:r>
          </a:p>
          <a:p>
            <a:pPr>
              <a:buFont typeface="Arial" charset="0"/>
              <a:buChar char="•"/>
            </a:pPr>
            <a:r>
              <a:rPr lang="en-US" dirty="0"/>
              <a:t> This term is assembled over an element iteration and drives a consistent mass matrix with a full </a:t>
            </a:r>
            <a:r>
              <a:rPr lang="en-US" dirty="0" err="1"/>
              <a:t>node:element:node</a:t>
            </a:r>
            <a:r>
              <a:rPr lang="en-US" dirty="0"/>
              <a:t> connectivity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For uniform time steps:</a:t>
            </a:r>
          </a:p>
          <a:p>
            <a:pPr marL="0" indent="0">
              <a:buNone/>
            </a:pPr>
            <a:r>
              <a:rPr lang="en-US" dirty="0"/>
              <a:t> 	</a:t>
            </a:r>
            <a:r>
              <a:rPr lang="en-US" dirty="0">
                <a:latin typeface="Symbol" pitchFamily="2" charset="2"/>
              </a:rPr>
              <a:t>g</a:t>
            </a:r>
            <a:r>
              <a:rPr lang="en-US" baseline="-25000" dirty="0"/>
              <a:t>1</a:t>
            </a:r>
            <a:r>
              <a:rPr lang="en-US" dirty="0"/>
              <a:t> = 3/2  </a:t>
            </a:r>
          </a:p>
          <a:p>
            <a:pPr marL="0" indent="0">
              <a:buNone/>
            </a:pPr>
            <a:r>
              <a:rPr lang="en-US" dirty="0">
                <a:latin typeface="Symbol" pitchFamily="2" charset="2"/>
              </a:rPr>
              <a:t>	g</a:t>
            </a:r>
            <a:r>
              <a:rPr lang="en-US" baseline="-25000" dirty="0"/>
              <a:t>2</a:t>
            </a:r>
            <a:r>
              <a:rPr lang="en-US" dirty="0"/>
              <a:t> = -2</a:t>
            </a:r>
          </a:p>
          <a:p>
            <a:pPr marL="0" indent="0">
              <a:buNone/>
            </a:pPr>
            <a:r>
              <a:rPr lang="en-US" dirty="0">
                <a:latin typeface="Symbol" pitchFamily="2" charset="2"/>
              </a:rPr>
              <a:t>	g</a:t>
            </a:r>
            <a:r>
              <a:rPr lang="en-US" baseline="-25000" dirty="0"/>
              <a:t>3</a:t>
            </a:r>
            <a:r>
              <a:rPr lang="en-US" dirty="0"/>
              <a:t> = 1/2</a:t>
            </a:r>
          </a:p>
          <a:p>
            <a:pPr marL="0" indent="0">
              <a:buNone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41CEF08-062D-7546-A35C-273BD2700476}"/>
              </a:ext>
            </a:extLst>
          </p:cNvPr>
          <p:cNvGrpSpPr/>
          <p:nvPr/>
        </p:nvGrpSpPr>
        <p:grpSpPr>
          <a:xfrm>
            <a:off x="5245372" y="3813454"/>
            <a:ext cx="2798972" cy="2247745"/>
            <a:chOff x="1008287" y="4149997"/>
            <a:chExt cx="2798972" cy="2247745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5E24171-C31C-694A-94D9-B16041D7A572}"/>
                </a:ext>
              </a:extLst>
            </p:cNvPr>
            <p:cNvSpPr txBox="1"/>
            <p:nvPr/>
          </p:nvSpPr>
          <p:spPr>
            <a:xfrm>
              <a:off x="1183678" y="4162766"/>
              <a:ext cx="11689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5 [4] (-1,1)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67B1BA6-FDF5-DD44-B412-814F3B121099}"/>
                </a:ext>
              </a:extLst>
            </p:cNvPr>
            <p:cNvSpPr txBox="1"/>
            <p:nvPr/>
          </p:nvSpPr>
          <p:spPr>
            <a:xfrm>
              <a:off x="2708881" y="4149997"/>
              <a:ext cx="1098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6 [3] (1,1)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E3AB2F9-6ABB-DE4E-A45A-5A20E719121F}"/>
                </a:ext>
              </a:extLst>
            </p:cNvPr>
            <p:cNvSpPr txBox="1"/>
            <p:nvPr/>
          </p:nvSpPr>
          <p:spPr>
            <a:xfrm>
              <a:off x="1074822" y="6028410"/>
              <a:ext cx="12394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2 [1] (-1,-1)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17AF3E0-B456-1F4C-91D8-5EF818979C18}"/>
                </a:ext>
              </a:extLst>
            </p:cNvPr>
            <p:cNvSpPr txBox="1"/>
            <p:nvPr/>
          </p:nvSpPr>
          <p:spPr>
            <a:xfrm>
              <a:off x="2600025" y="6028410"/>
              <a:ext cx="11689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3 [2] (1,-1)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87AB962-2C3E-3B43-8C6F-AB54701E1156}"/>
                </a:ext>
              </a:extLst>
            </p:cNvPr>
            <p:cNvSpPr/>
            <p:nvPr/>
          </p:nvSpPr>
          <p:spPr>
            <a:xfrm>
              <a:off x="1099727" y="4555256"/>
              <a:ext cx="1469985" cy="1344896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6AE237D4-B9D3-8840-B5CD-6E1D2FC0AF23}"/>
                </a:ext>
              </a:extLst>
            </p:cNvPr>
            <p:cNvSpPr/>
            <p:nvPr/>
          </p:nvSpPr>
          <p:spPr>
            <a:xfrm>
              <a:off x="2478272" y="5847999"/>
              <a:ext cx="182880" cy="183520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924EB8A1-285F-2643-A89F-A98478522AE5}"/>
                </a:ext>
              </a:extLst>
            </p:cNvPr>
            <p:cNvSpPr/>
            <p:nvPr/>
          </p:nvSpPr>
          <p:spPr>
            <a:xfrm>
              <a:off x="1008287" y="5847999"/>
              <a:ext cx="182880" cy="183520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299BF006-B166-D24E-BA60-F8BCA50E581E}"/>
                </a:ext>
              </a:extLst>
            </p:cNvPr>
            <p:cNvSpPr/>
            <p:nvPr/>
          </p:nvSpPr>
          <p:spPr>
            <a:xfrm>
              <a:off x="1008287" y="4513784"/>
              <a:ext cx="182880" cy="183520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D838267-4B13-3043-A84A-3B222434F3B6}"/>
                </a:ext>
              </a:extLst>
            </p:cNvPr>
            <p:cNvSpPr/>
            <p:nvPr/>
          </p:nvSpPr>
          <p:spPr>
            <a:xfrm>
              <a:off x="2478272" y="4513784"/>
              <a:ext cx="182880" cy="183520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Diamond 18">
              <a:extLst>
                <a:ext uri="{FF2B5EF4-FFF2-40B4-BE49-F238E27FC236}">
                  <a16:creationId xmlns:a16="http://schemas.microsoft.com/office/drawing/2014/main" id="{A3D94125-E744-0E4E-9387-215201FAD80A}"/>
                </a:ext>
              </a:extLst>
            </p:cNvPr>
            <p:cNvSpPr/>
            <p:nvPr/>
          </p:nvSpPr>
          <p:spPr>
            <a:xfrm>
              <a:off x="1248957" y="4769699"/>
              <a:ext cx="91440" cy="91440"/>
            </a:xfrm>
            <a:prstGeom prst="diamond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Diamond 20">
              <a:extLst>
                <a:ext uri="{FF2B5EF4-FFF2-40B4-BE49-F238E27FC236}">
                  <a16:creationId xmlns:a16="http://schemas.microsoft.com/office/drawing/2014/main" id="{A37D5DD4-1C6C-7D4B-B43D-9D160D2AEDDD}"/>
                </a:ext>
              </a:extLst>
            </p:cNvPr>
            <p:cNvSpPr/>
            <p:nvPr/>
          </p:nvSpPr>
          <p:spPr>
            <a:xfrm>
              <a:off x="2260167" y="4769699"/>
              <a:ext cx="91440" cy="91440"/>
            </a:xfrm>
            <a:prstGeom prst="diamond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Diamond 21">
              <a:extLst>
                <a:ext uri="{FF2B5EF4-FFF2-40B4-BE49-F238E27FC236}">
                  <a16:creationId xmlns:a16="http://schemas.microsoft.com/office/drawing/2014/main" id="{932ABA28-61F1-3E46-A057-09FA91F30D0F}"/>
                </a:ext>
              </a:extLst>
            </p:cNvPr>
            <p:cNvSpPr/>
            <p:nvPr/>
          </p:nvSpPr>
          <p:spPr>
            <a:xfrm>
              <a:off x="1274032" y="5581857"/>
              <a:ext cx="91440" cy="91440"/>
            </a:xfrm>
            <a:prstGeom prst="diamond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Diamond 22">
              <a:extLst>
                <a:ext uri="{FF2B5EF4-FFF2-40B4-BE49-F238E27FC236}">
                  <a16:creationId xmlns:a16="http://schemas.microsoft.com/office/drawing/2014/main" id="{D1C48619-CBD0-DD40-9F2E-BF809C15AADA}"/>
                </a:ext>
              </a:extLst>
            </p:cNvPr>
            <p:cNvSpPr/>
            <p:nvPr/>
          </p:nvSpPr>
          <p:spPr>
            <a:xfrm>
              <a:off x="2285242" y="5581857"/>
              <a:ext cx="91440" cy="91440"/>
            </a:xfrm>
            <a:prstGeom prst="diamond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DFBB755-9AF0-7B4E-97BF-6B24AC720D29}"/>
                </a:ext>
              </a:extLst>
            </p:cNvPr>
            <p:cNvSpPr txBox="1"/>
            <p:nvPr/>
          </p:nvSpPr>
          <p:spPr>
            <a:xfrm>
              <a:off x="1365472" y="5404126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6BE1609-D6E5-B84F-AA4B-2348766DE363}"/>
                </a:ext>
              </a:extLst>
            </p:cNvPr>
            <p:cNvSpPr txBox="1"/>
            <p:nvPr/>
          </p:nvSpPr>
          <p:spPr>
            <a:xfrm>
              <a:off x="2312528" y="5404126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2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372D6BE-8CA8-D94B-80F5-0C09041DF013}"/>
                </a:ext>
              </a:extLst>
            </p:cNvPr>
            <p:cNvSpPr txBox="1"/>
            <p:nvPr/>
          </p:nvSpPr>
          <p:spPr>
            <a:xfrm>
              <a:off x="1267501" y="4848954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4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3D10A01-9DD7-0D43-9D83-9B63E5C7000D}"/>
                </a:ext>
              </a:extLst>
            </p:cNvPr>
            <p:cNvSpPr txBox="1"/>
            <p:nvPr/>
          </p:nvSpPr>
          <p:spPr>
            <a:xfrm>
              <a:off x="2214557" y="4848954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3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E1E0AAB-25CF-024B-9BFE-F8FF371B49C7}"/>
                </a:ext>
              </a:extLst>
            </p:cNvPr>
            <p:cNvSpPr txBox="1"/>
            <p:nvPr/>
          </p:nvSpPr>
          <p:spPr>
            <a:xfrm>
              <a:off x="1517872" y="5556526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A045A14-4EC1-AA44-8B50-36CC91CB9715}"/>
                </a:ext>
              </a:extLst>
            </p:cNvPr>
            <p:cNvSpPr txBox="1"/>
            <p:nvPr/>
          </p:nvSpPr>
          <p:spPr>
            <a:xfrm>
              <a:off x="2464928" y="5556526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2</a:t>
              </a: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4D868E52-C9E9-414A-BEC4-1CF2399EFF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2408"/>
          <a:stretch/>
        </p:blipFill>
        <p:spPr>
          <a:xfrm>
            <a:off x="2413718" y="3210179"/>
            <a:ext cx="2273300" cy="967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613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FEM: Source Term Discretization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18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41CEF08-062D-7546-A35C-273BD2700476}"/>
              </a:ext>
            </a:extLst>
          </p:cNvPr>
          <p:cNvGrpSpPr/>
          <p:nvPr/>
        </p:nvGrpSpPr>
        <p:grpSpPr>
          <a:xfrm>
            <a:off x="4777286" y="3247724"/>
            <a:ext cx="2798972" cy="2247745"/>
            <a:chOff x="1008287" y="4149997"/>
            <a:chExt cx="2798972" cy="2247745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5E24171-C31C-694A-94D9-B16041D7A572}"/>
                </a:ext>
              </a:extLst>
            </p:cNvPr>
            <p:cNvSpPr txBox="1"/>
            <p:nvPr/>
          </p:nvSpPr>
          <p:spPr>
            <a:xfrm>
              <a:off x="1183678" y="4162766"/>
              <a:ext cx="11689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5 [4] (-1,1)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67B1BA6-FDF5-DD44-B412-814F3B121099}"/>
                </a:ext>
              </a:extLst>
            </p:cNvPr>
            <p:cNvSpPr txBox="1"/>
            <p:nvPr/>
          </p:nvSpPr>
          <p:spPr>
            <a:xfrm>
              <a:off x="2708881" y="4149997"/>
              <a:ext cx="1098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6 [3] (1,1)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E3AB2F9-6ABB-DE4E-A45A-5A20E719121F}"/>
                </a:ext>
              </a:extLst>
            </p:cNvPr>
            <p:cNvSpPr txBox="1"/>
            <p:nvPr/>
          </p:nvSpPr>
          <p:spPr>
            <a:xfrm>
              <a:off x="1074822" y="6028410"/>
              <a:ext cx="12394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2 [1] (-1,-1)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17AF3E0-B456-1F4C-91D8-5EF818979C18}"/>
                </a:ext>
              </a:extLst>
            </p:cNvPr>
            <p:cNvSpPr txBox="1"/>
            <p:nvPr/>
          </p:nvSpPr>
          <p:spPr>
            <a:xfrm>
              <a:off x="2600025" y="6028410"/>
              <a:ext cx="11689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3 [2] (1,-1)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87AB962-2C3E-3B43-8C6F-AB54701E1156}"/>
                </a:ext>
              </a:extLst>
            </p:cNvPr>
            <p:cNvSpPr/>
            <p:nvPr/>
          </p:nvSpPr>
          <p:spPr>
            <a:xfrm>
              <a:off x="1099727" y="4555256"/>
              <a:ext cx="1469985" cy="1344896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6AE237D4-B9D3-8840-B5CD-6E1D2FC0AF23}"/>
                </a:ext>
              </a:extLst>
            </p:cNvPr>
            <p:cNvSpPr/>
            <p:nvPr/>
          </p:nvSpPr>
          <p:spPr>
            <a:xfrm>
              <a:off x="2478272" y="5847999"/>
              <a:ext cx="182880" cy="183520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924EB8A1-285F-2643-A89F-A98478522AE5}"/>
                </a:ext>
              </a:extLst>
            </p:cNvPr>
            <p:cNvSpPr/>
            <p:nvPr/>
          </p:nvSpPr>
          <p:spPr>
            <a:xfrm>
              <a:off x="1008287" y="5847999"/>
              <a:ext cx="182880" cy="183520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299BF006-B166-D24E-BA60-F8BCA50E581E}"/>
                </a:ext>
              </a:extLst>
            </p:cNvPr>
            <p:cNvSpPr/>
            <p:nvPr/>
          </p:nvSpPr>
          <p:spPr>
            <a:xfrm>
              <a:off x="1008287" y="4513784"/>
              <a:ext cx="182880" cy="183520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D838267-4B13-3043-A84A-3B222434F3B6}"/>
                </a:ext>
              </a:extLst>
            </p:cNvPr>
            <p:cNvSpPr/>
            <p:nvPr/>
          </p:nvSpPr>
          <p:spPr>
            <a:xfrm>
              <a:off x="2478272" y="4513784"/>
              <a:ext cx="182880" cy="183520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Diamond 18">
              <a:extLst>
                <a:ext uri="{FF2B5EF4-FFF2-40B4-BE49-F238E27FC236}">
                  <a16:creationId xmlns:a16="http://schemas.microsoft.com/office/drawing/2014/main" id="{A3D94125-E744-0E4E-9387-215201FAD80A}"/>
                </a:ext>
              </a:extLst>
            </p:cNvPr>
            <p:cNvSpPr/>
            <p:nvPr/>
          </p:nvSpPr>
          <p:spPr>
            <a:xfrm>
              <a:off x="1248957" y="4769699"/>
              <a:ext cx="91440" cy="91440"/>
            </a:xfrm>
            <a:prstGeom prst="diamond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Diamond 20">
              <a:extLst>
                <a:ext uri="{FF2B5EF4-FFF2-40B4-BE49-F238E27FC236}">
                  <a16:creationId xmlns:a16="http://schemas.microsoft.com/office/drawing/2014/main" id="{A37D5DD4-1C6C-7D4B-B43D-9D160D2AEDDD}"/>
                </a:ext>
              </a:extLst>
            </p:cNvPr>
            <p:cNvSpPr/>
            <p:nvPr/>
          </p:nvSpPr>
          <p:spPr>
            <a:xfrm>
              <a:off x="2260167" y="4769699"/>
              <a:ext cx="91440" cy="91440"/>
            </a:xfrm>
            <a:prstGeom prst="diamond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Diamond 21">
              <a:extLst>
                <a:ext uri="{FF2B5EF4-FFF2-40B4-BE49-F238E27FC236}">
                  <a16:creationId xmlns:a16="http://schemas.microsoft.com/office/drawing/2014/main" id="{932ABA28-61F1-3E46-A057-09FA91F30D0F}"/>
                </a:ext>
              </a:extLst>
            </p:cNvPr>
            <p:cNvSpPr/>
            <p:nvPr/>
          </p:nvSpPr>
          <p:spPr>
            <a:xfrm>
              <a:off x="1274032" y="5581857"/>
              <a:ext cx="91440" cy="91440"/>
            </a:xfrm>
            <a:prstGeom prst="diamond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Diamond 22">
              <a:extLst>
                <a:ext uri="{FF2B5EF4-FFF2-40B4-BE49-F238E27FC236}">
                  <a16:creationId xmlns:a16="http://schemas.microsoft.com/office/drawing/2014/main" id="{D1C48619-CBD0-DD40-9F2E-BF809C15AADA}"/>
                </a:ext>
              </a:extLst>
            </p:cNvPr>
            <p:cNvSpPr/>
            <p:nvPr/>
          </p:nvSpPr>
          <p:spPr>
            <a:xfrm>
              <a:off x="2285242" y="5581857"/>
              <a:ext cx="91440" cy="91440"/>
            </a:xfrm>
            <a:prstGeom prst="diamond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DFBB755-9AF0-7B4E-97BF-6B24AC720D29}"/>
                </a:ext>
              </a:extLst>
            </p:cNvPr>
            <p:cNvSpPr txBox="1"/>
            <p:nvPr/>
          </p:nvSpPr>
          <p:spPr>
            <a:xfrm>
              <a:off x="1365472" y="5404126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6BE1609-D6E5-B84F-AA4B-2348766DE363}"/>
                </a:ext>
              </a:extLst>
            </p:cNvPr>
            <p:cNvSpPr txBox="1"/>
            <p:nvPr/>
          </p:nvSpPr>
          <p:spPr>
            <a:xfrm>
              <a:off x="2312528" y="5404126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2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372D6BE-8CA8-D94B-80F5-0C09041DF013}"/>
                </a:ext>
              </a:extLst>
            </p:cNvPr>
            <p:cNvSpPr txBox="1"/>
            <p:nvPr/>
          </p:nvSpPr>
          <p:spPr>
            <a:xfrm>
              <a:off x="1267501" y="4848954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4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3D10A01-9DD7-0D43-9D83-9B63E5C7000D}"/>
                </a:ext>
              </a:extLst>
            </p:cNvPr>
            <p:cNvSpPr txBox="1"/>
            <p:nvPr/>
          </p:nvSpPr>
          <p:spPr>
            <a:xfrm>
              <a:off x="2214557" y="4848954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3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E1E0AAB-25CF-024B-9BFE-F8FF371B49C7}"/>
                </a:ext>
              </a:extLst>
            </p:cNvPr>
            <p:cNvSpPr txBox="1"/>
            <p:nvPr/>
          </p:nvSpPr>
          <p:spPr>
            <a:xfrm>
              <a:off x="1517872" y="5556526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A045A14-4EC1-AA44-8B50-36CC91CB9715}"/>
                </a:ext>
              </a:extLst>
            </p:cNvPr>
            <p:cNvSpPr txBox="1"/>
            <p:nvPr/>
          </p:nvSpPr>
          <p:spPr>
            <a:xfrm>
              <a:off x="2464928" y="5556526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2</a:t>
              </a:r>
            </a:p>
          </p:txBody>
        </p:sp>
      </p:grp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6303A7DE-F0A3-E948-BBF3-61C699873E1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018214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Source terms for FEM are assembled over an element loop</a:t>
            </a:r>
          </a:p>
          <a:p>
            <a:pPr>
              <a:buFont typeface="Arial" charset="0"/>
              <a:buChar char="•"/>
            </a:pPr>
            <a:r>
              <a:rPr lang="en-US" dirty="0"/>
              <a:t> In some cases, the source term is complex, i.e., includes gradients, which drives either a nodal assembly of these quantities to the nodes or local evaluation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A1E7B4CF-6F37-5B41-8BE5-A463BC7128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4320"/>
          <a:stretch/>
        </p:blipFill>
        <p:spPr>
          <a:xfrm>
            <a:off x="1103184" y="3907493"/>
            <a:ext cx="2273300" cy="928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119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FEM: Advection Discretization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6303A7DE-F0A3-E948-BBF3-61C699873E1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018214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Advection terms for FEM are assembled over an element loop</a:t>
            </a:r>
          </a:p>
          <a:p>
            <a:pPr>
              <a:buFont typeface="Arial" charset="0"/>
              <a:buChar char="•"/>
            </a:pPr>
            <a:r>
              <a:rPr lang="en-US" dirty="0"/>
              <a:t> The advection term can be integrated by parts, or not; moreover, the PDE can drive a non-conservative equation form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4286BE70-BC67-9149-8F16-E05931F158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728" y="2529410"/>
            <a:ext cx="6172200" cy="10033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C0CC8CD-C68E-DE4B-9DBD-46F2E8F9ED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372" y="4204628"/>
            <a:ext cx="4013200" cy="939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2ADD626-1BE3-314C-8005-6D0F637B14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8008" y="5821289"/>
            <a:ext cx="4013200" cy="9017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A422656-C069-4E44-B67A-37F888DB328F}"/>
              </a:ext>
            </a:extLst>
          </p:cNvPr>
          <p:cNvSpPr txBox="1"/>
          <p:nvPr/>
        </p:nvSpPr>
        <p:spPr>
          <a:xfrm>
            <a:off x="6470117" y="2309173"/>
            <a:ext cx="22525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IBP – or not… </a:t>
            </a:r>
          </a:p>
          <a:p>
            <a:r>
              <a:rPr lang="en-US" dirty="0"/>
              <a:t>This is now a choice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EEBB880-BD5B-9041-89FC-3652A2B1A342}"/>
              </a:ext>
            </a:extLst>
          </p:cNvPr>
          <p:cNvSpPr txBox="1"/>
          <p:nvPr/>
        </p:nvSpPr>
        <p:spPr>
          <a:xfrm>
            <a:off x="58551" y="5084891"/>
            <a:ext cx="30665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Non-conserved form, like CVFEM, poses no complexity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B6D416A-55FD-D148-B908-2026FC55BAB8}"/>
              </a:ext>
            </a:extLst>
          </p:cNvPr>
          <p:cNvCxnSpPr/>
          <p:nvPr/>
        </p:nvCxnSpPr>
        <p:spPr>
          <a:xfrm>
            <a:off x="1491343" y="3630220"/>
            <a:ext cx="359228" cy="57440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>
            <a:extLst>
              <a:ext uri="{FF2B5EF4-FFF2-40B4-BE49-F238E27FC236}">
                <a16:creationId xmlns:a16="http://schemas.microsoft.com/office/drawing/2014/main" id="{1C23B079-09E3-E547-85BF-16F4AA7251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97824" y="5160496"/>
            <a:ext cx="4747724" cy="9017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A41CEF08-062D-7546-A35C-273BD2700476}"/>
              </a:ext>
            </a:extLst>
          </p:cNvPr>
          <p:cNvGrpSpPr/>
          <p:nvPr/>
        </p:nvGrpSpPr>
        <p:grpSpPr>
          <a:xfrm>
            <a:off x="6220300" y="3003644"/>
            <a:ext cx="2798972" cy="2247745"/>
            <a:chOff x="1008287" y="4149997"/>
            <a:chExt cx="2798972" cy="2247745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5E24171-C31C-694A-94D9-B16041D7A572}"/>
                </a:ext>
              </a:extLst>
            </p:cNvPr>
            <p:cNvSpPr txBox="1"/>
            <p:nvPr/>
          </p:nvSpPr>
          <p:spPr>
            <a:xfrm>
              <a:off x="1183678" y="4162766"/>
              <a:ext cx="11689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5 [4] (-1,1)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67B1BA6-FDF5-DD44-B412-814F3B121099}"/>
                </a:ext>
              </a:extLst>
            </p:cNvPr>
            <p:cNvSpPr txBox="1"/>
            <p:nvPr/>
          </p:nvSpPr>
          <p:spPr>
            <a:xfrm>
              <a:off x="2708881" y="4149997"/>
              <a:ext cx="1098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6 [3] (1,1)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E3AB2F9-6ABB-DE4E-A45A-5A20E719121F}"/>
                </a:ext>
              </a:extLst>
            </p:cNvPr>
            <p:cNvSpPr txBox="1"/>
            <p:nvPr/>
          </p:nvSpPr>
          <p:spPr>
            <a:xfrm>
              <a:off x="1074822" y="6028410"/>
              <a:ext cx="12394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2 [1] (-1,-1)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17AF3E0-B456-1F4C-91D8-5EF818979C18}"/>
                </a:ext>
              </a:extLst>
            </p:cNvPr>
            <p:cNvSpPr txBox="1"/>
            <p:nvPr/>
          </p:nvSpPr>
          <p:spPr>
            <a:xfrm>
              <a:off x="2600025" y="6028410"/>
              <a:ext cx="11689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3 [2] (1,-1)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87AB962-2C3E-3B43-8C6F-AB54701E1156}"/>
                </a:ext>
              </a:extLst>
            </p:cNvPr>
            <p:cNvSpPr/>
            <p:nvPr/>
          </p:nvSpPr>
          <p:spPr>
            <a:xfrm>
              <a:off x="1099727" y="4555256"/>
              <a:ext cx="1469985" cy="1344896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6AE237D4-B9D3-8840-B5CD-6E1D2FC0AF23}"/>
                </a:ext>
              </a:extLst>
            </p:cNvPr>
            <p:cNvSpPr/>
            <p:nvPr/>
          </p:nvSpPr>
          <p:spPr>
            <a:xfrm>
              <a:off x="2478272" y="5847999"/>
              <a:ext cx="182880" cy="183520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924EB8A1-285F-2643-A89F-A98478522AE5}"/>
                </a:ext>
              </a:extLst>
            </p:cNvPr>
            <p:cNvSpPr/>
            <p:nvPr/>
          </p:nvSpPr>
          <p:spPr>
            <a:xfrm>
              <a:off x="1008287" y="5847999"/>
              <a:ext cx="182880" cy="183520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299BF006-B166-D24E-BA60-F8BCA50E581E}"/>
                </a:ext>
              </a:extLst>
            </p:cNvPr>
            <p:cNvSpPr/>
            <p:nvPr/>
          </p:nvSpPr>
          <p:spPr>
            <a:xfrm>
              <a:off x="1008287" y="4513784"/>
              <a:ext cx="182880" cy="183520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D838267-4B13-3043-A84A-3B222434F3B6}"/>
                </a:ext>
              </a:extLst>
            </p:cNvPr>
            <p:cNvSpPr/>
            <p:nvPr/>
          </p:nvSpPr>
          <p:spPr>
            <a:xfrm>
              <a:off x="2478272" y="4513784"/>
              <a:ext cx="182880" cy="183520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Diamond 18">
              <a:extLst>
                <a:ext uri="{FF2B5EF4-FFF2-40B4-BE49-F238E27FC236}">
                  <a16:creationId xmlns:a16="http://schemas.microsoft.com/office/drawing/2014/main" id="{A3D94125-E744-0E4E-9387-215201FAD80A}"/>
                </a:ext>
              </a:extLst>
            </p:cNvPr>
            <p:cNvSpPr/>
            <p:nvPr/>
          </p:nvSpPr>
          <p:spPr>
            <a:xfrm>
              <a:off x="1248957" y="4769699"/>
              <a:ext cx="91440" cy="91440"/>
            </a:xfrm>
            <a:prstGeom prst="diamond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Diamond 20">
              <a:extLst>
                <a:ext uri="{FF2B5EF4-FFF2-40B4-BE49-F238E27FC236}">
                  <a16:creationId xmlns:a16="http://schemas.microsoft.com/office/drawing/2014/main" id="{A37D5DD4-1C6C-7D4B-B43D-9D160D2AEDDD}"/>
                </a:ext>
              </a:extLst>
            </p:cNvPr>
            <p:cNvSpPr/>
            <p:nvPr/>
          </p:nvSpPr>
          <p:spPr>
            <a:xfrm>
              <a:off x="2260167" y="4769699"/>
              <a:ext cx="91440" cy="91440"/>
            </a:xfrm>
            <a:prstGeom prst="diamond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Diamond 21">
              <a:extLst>
                <a:ext uri="{FF2B5EF4-FFF2-40B4-BE49-F238E27FC236}">
                  <a16:creationId xmlns:a16="http://schemas.microsoft.com/office/drawing/2014/main" id="{932ABA28-61F1-3E46-A057-09FA91F30D0F}"/>
                </a:ext>
              </a:extLst>
            </p:cNvPr>
            <p:cNvSpPr/>
            <p:nvPr/>
          </p:nvSpPr>
          <p:spPr>
            <a:xfrm>
              <a:off x="1274032" y="5581857"/>
              <a:ext cx="91440" cy="91440"/>
            </a:xfrm>
            <a:prstGeom prst="diamond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Diamond 22">
              <a:extLst>
                <a:ext uri="{FF2B5EF4-FFF2-40B4-BE49-F238E27FC236}">
                  <a16:creationId xmlns:a16="http://schemas.microsoft.com/office/drawing/2014/main" id="{D1C48619-CBD0-DD40-9F2E-BF809C15AADA}"/>
                </a:ext>
              </a:extLst>
            </p:cNvPr>
            <p:cNvSpPr/>
            <p:nvPr/>
          </p:nvSpPr>
          <p:spPr>
            <a:xfrm>
              <a:off x="2285242" y="5581857"/>
              <a:ext cx="91440" cy="91440"/>
            </a:xfrm>
            <a:prstGeom prst="diamond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DFBB755-9AF0-7B4E-97BF-6B24AC720D29}"/>
                </a:ext>
              </a:extLst>
            </p:cNvPr>
            <p:cNvSpPr txBox="1"/>
            <p:nvPr/>
          </p:nvSpPr>
          <p:spPr>
            <a:xfrm>
              <a:off x="1365472" y="5404126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6BE1609-D6E5-B84F-AA4B-2348766DE363}"/>
                </a:ext>
              </a:extLst>
            </p:cNvPr>
            <p:cNvSpPr txBox="1"/>
            <p:nvPr/>
          </p:nvSpPr>
          <p:spPr>
            <a:xfrm>
              <a:off x="2312528" y="5404126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2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372D6BE-8CA8-D94B-80F5-0C09041DF013}"/>
                </a:ext>
              </a:extLst>
            </p:cNvPr>
            <p:cNvSpPr txBox="1"/>
            <p:nvPr/>
          </p:nvSpPr>
          <p:spPr>
            <a:xfrm>
              <a:off x="1267501" y="4848954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4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3D10A01-9DD7-0D43-9D83-9B63E5C7000D}"/>
                </a:ext>
              </a:extLst>
            </p:cNvPr>
            <p:cNvSpPr txBox="1"/>
            <p:nvPr/>
          </p:nvSpPr>
          <p:spPr>
            <a:xfrm>
              <a:off x="2214557" y="4848954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3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E1E0AAB-25CF-024B-9BFE-F8FF371B49C7}"/>
                </a:ext>
              </a:extLst>
            </p:cNvPr>
            <p:cNvSpPr txBox="1"/>
            <p:nvPr/>
          </p:nvSpPr>
          <p:spPr>
            <a:xfrm>
              <a:off x="1517872" y="5556526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A045A14-4EC1-AA44-8B50-36CC91CB9715}"/>
                </a:ext>
              </a:extLst>
            </p:cNvPr>
            <p:cNvSpPr txBox="1"/>
            <p:nvPr/>
          </p:nvSpPr>
          <p:spPr>
            <a:xfrm>
              <a:off x="2464928" y="5556526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27174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CVFEM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Recall, CVFEM is a discretization scheme that: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Iterates over locally-owned elements for Time/Source/etc. (volumetric-based terms)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Iterates over locally-owned elements for Advection/Diffusion/etc. (integrated by parts terms)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Below is the patch of elements connected to node 2 (a global matrix row number)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F293365-5B71-3746-B76D-BC1D3197D701}"/>
              </a:ext>
            </a:extLst>
          </p:cNvPr>
          <p:cNvGrpSpPr/>
          <p:nvPr/>
        </p:nvGrpSpPr>
        <p:grpSpPr>
          <a:xfrm>
            <a:off x="327122" y="3017883"/>
            <a:ext cx="3728473" cy="3630843"/>
            <a:chOff x="435676" y="2437344"/>
            <a:chExt cx="3728473" cy="3630843"/>
          </a:xfrm>
        </p:grpSpPr>
        <p:grpSp>
          <p:nvGrpSpPr>
            <p:cNvPr id="179" name="Group 178">
              <a:extLst>
                <a:ext uri="{FF2B5EF4-FFF2-40B4-BE49-F238E27FC236}">
                  <a16:creationId xmlns:a16="http://schemas.microsoft.com/office/drawing/2014/main" id="{5D8F0104-DE73-DA48-A1A0-44C5E5F422D2}"/>
                </a:ext>
              </a:extLst>
            </p:cNvPr>
            <p:cNvGrpSpPr/>
            <p:nvPr/>
          </p:nvGrpSpPr>
          <p:grpSpPr>
            <a:xfrm>
              <a:off x="756439" y="2877627"/>
              <a:ext cx="3122851" cy="2800917"/>
              <a:chOff x="4164727" y="3225276"/>
              <a:chExt cx="3122851" cy="2800917"/>
            </a:xfrm>
          </p:grpSpPr>
          <p:cxnSp>
            <p:nvCxnSpPr>
              <p:cNvPr id="180" name="Straight Connector 179">
                <a:extLst>
                  <a:ext uri="{FF2B5EF4-FFF2-40B4-BE49-F238E27FC236}">
                    <a16:creationId xmlns:a16="http://schemas.microsoft.com/office/drawing/2014/main" id="{B25C4759-3404-5345-BB19-8899490233AE}"/>
                  </a:ext>
                </a:extLst>
              </p:cNvPr>
              <p:cNvCxnSpPr>
                <a:stCxn id="187" idx="3"/>
                <a:endCxn id="184" idx="3"/>
              </p:cNvCxnSpPr>
              <p:nvPr/>
            </p:nvCxnSpPr>
            <p:spPr>
              <a:xfrm flipV="1">
                <a:off x="5684857" y="4716135"/>
                <a:ext cx="1446623" cy="1283182"/>
              </a:xfrm>
              <a:prstGeom prst="line">
                <a:avLst/>
              </a:prstGeom>
              <a:noFill/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sp>
            <p:nvSpPr>
              <p:cNvPr id="181" name="Rectangle 180">
                <a:extLst>
                  <a:ext uri="{FF2B5EF4-FFF2-40B4-BE49-F238E27FC236}">
                    <a16:creationId xmlns:a16="http://schemas.microsoft.com/office/drawing/2014/main" id="{034AEE84-D0D1-4047-A847-DE4AE64437C6}"/>
                  </a:ext>
                </a:extLst>
              </p:cNvPr>
              <p:cNvSpPr/>
              <p:nvPr/>
            </p:nvSpPr>
            <p:spPr>
              <a:xfrm>
                <a:off x="5726153" y="3266748"/>
                <a:ext cx="1469985" cy="1344896"/>
              </a:xfrm>
              <a:prstGeom prst="rect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3" name="Rectangle 182">
                <a:extLst>
                  <a:ext uri="{FF2B5EF4-FFF2-40B4-BE49-F238E27FC236}">
                    <a16:creationId xmlns:a16="http://schemas.microsoft.com/office/drawing/2014/main" id="{42AF8C72-D8A9-8748-A82C-96EF71E5A0E7}"/>
                  </a:ext>
                </a:extLst>
              </p:cNvPr>
              <p:cNvSpPr/>
              <p:nvPr/>
            </p:nvSpPr>
            <p:spPr>
              <a:xfrm>
                <a:off x="4256168" y="3266748"/>
                <a:ext cx="1469985" cy="1344896"/>
              </a:xfrm>
              <a:prstGeom prst="rect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4" name="Oval 183">
                <a:extLst>
                  <a:ext uri="{FF2B5EF4-FFF2-40B4-BE49-F238E27FC236}">
                    <a16:creationId xmlns:a16="http://schemas.microsoft.com/office/drawing/2014/main" id="{F179DAFE-653F-6645-A295-A1F4D3FF62D0}"/>
                  </a:ext>
                </a:extLst>
              </p:cNvPr>
              <p:cNvSpPr/>
              <p:nvPr/>
            </p:nvSpPr>
            <p:spPr>
              <a:xfrm>
                <a:off x="7104698" y="4559491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5" name="Rectangle 184">
                <a:extLst>
                  <a:ext uri="{FF2B5EF4-FFF2-40B4-BE49-F238E27FC236}">
                    <a16:creationId xmlns:a16="http://schemas.microsoft.com/office/drawing/2014/main" id="{7A958049-5BD6-8E47-84A3-0EF41E3D6C24}"/>
                  </a:ext>
                </a:extLst>
              </p:cNvPr>
              <p:cNvSpPr/>
              <p:nvPr/>
            </p:nvSpPr>
            <p:spPr>
              <a:xfrm>
                <a:off x="4256167" y="4614292"/>
                <a:ext cx="1469985" cy="1344896"/>
              </a:xfrm>
              <a:prstGeom prst="rect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6" name="Oval 185">
                <a:extLst>
                  <a:ext uri="{FF2B5EF4-FFF2-40B4-BE49-F238E27FC236}">
                    <a16:creationId xmlns:a16="http://schemas.microsoft.com/office/drawing/2014/main" id="{F3190AED-8478-3E43-8894-27E1C0433793}"/>
                  </a:ext>
                </a:extLst>
              </p:cNvPr>
              <p:cNvSpPr/>
              <p:nvPr/>
            </p:nvSpPr>
            <p:spPr>
              <a:xfrm>
                <a:off x="4164727" y="4559491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7" name="Oval 186">
                <a:extLst>
                  <a:ext uri="{FF2B5EF4-FFF2-40B4-BE49-F238E27FC236}">
                    <a16:creationId xmlns:a16="http://schemas.microsoft.com/office/drawing/2014/main" id="{EA896A50-B418-244B-B6DA-F14C66DC7F7C}"/>
                  </a:ext>
                </a:extLst>
              </p:cNvPr>
              <p:cNvSpPr/>
              <p:nvPr/>
            </p:nvSpPr>
            <p:spPr>
              <a:xfrm>
                <a:off x="5658075" y="5842673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9" name="Oval 188">
                <a:extLst>
                  <a:ext uri="{FF2B5EF4-FFF2-40B4-BE49-F238E27FC236}">
                    <a16:creationId xmlns:a16="http://schemas.microsoft.com/office/drawing/2014/main" id="{E2D61D1C-BEB2-DE4C-B2D0-EC2C474575D6}"/>
                  </a:ext>
                </a:extLst>
              </p:cNvPr>
              <p:cNvSpPr/>
              <p:nvPr/>
            </p:nvSpPr>
            <p:spPr>
              <a:xfrm>
                <a:off x="4188089" y="5842673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0" name="Oval 189">
                <a:extLst>
                  <a:ext uri="{FF2B5EF4-FFF2-40B4-BE49-F238E27FC236}">
                    <a16:creationId xmlns:a16="http://schemas.microsoft.com/office/drawing/2014/main" id="{5BBC8241-840F-3F40-8D0A-4847ABF155DE}"/>
                  </a:ext>
                </a:extLst>
              </p:cNvPr>
              <p:cNvSpPr/>
              <p:nvPr/>
            </p:nvSpPr>
            <p:spPr>
              <a:xfrm>
                <a:off x="5634713" y="4559491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1" name="Oval 190">
                <a:extLst>
                  <a:ext uri="{FF2B5EF4-FFF2-40B4-BE49-F238E27FC236}">
                    <a16:creationId xmlns:a16="http://schemas.microsoft.com/office/drawing/2014/main" id="{51A3CD25-8176-BB47-A5F8-2E12AB5006D4}"/>
                  </a:ext>
                </a:extLst>
              </p:cNvPr>
              <p:cNvSpPr/>
              <p:nvPr/>
            </p:nvSpPr>
            <p:spPr>
              <a:xfrm>
                <a:off x="5634713" y="3225276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2" name="Oval 191">
                <a:extLst>
                  <a:ext uri="{FF2B5EF4-FFF2-40B4-BE49-F238E27FC236}">
                    <a16:creationId xmlns:a16="http://schemas.microsoft.com/office/drawing/2014/main" id="{583BF85F-CA6B-3841-A2A7-6987F158704E}"/>
                  </a:ext>
                </a:extLst>
              </p:cNvPr>
              <p:cNvSpPr/>
              <p:nvPr/>
            </p:nvSpPr>
            <p:spPr>
              <a:xfrm>
                <a:off x="4164728" y="3225276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3" name="Oval 192">
                <a:extLst>
                  <a:ext uri="{FF2B5EF4-FFF2-40B4-BE49-F238E27FC236}">
                    <a16:creationId xmlns:a16="http://schemas.microsoft.com/office/drawing/2014/main" id="{1DBEC734-F979-6C42-AF06-7C6FC52D77EE}"/>
                  </a:ext>
                </a:extLst>
              </p:cNvPr>
              <p:cNvSpPr/>
              <p:nvPr/>
            </p:nvSpPr>
            <p:spPr>
              <a:xfrm>
                <a:off x="7104698" y="3225276"/>
                <a:ext cx="182880" cy="18352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194" name="Straight Connector 193">
                <a:extLst>
                  <a:ext uri="{FF2B5EF4-FFF2-40B4-BE49-F238E27FC236}">
                    <a16:creationId xmlns:a16="http://schemas.microsoft.com/office/drawing/2014/main" id="{4CD61959-ACA0-F441-A884-EBF8D3AE8A1E}"/>
                  </a:ext>
                </a:extLst>
              </p:cNvPr>
              <p:cNvCxnSpPr>
                <a:cxnSpLocks/>
                <a:stCxn id="183" idx="0"/>
                <a:endCxn id="185" idx="2"/>
              </p:cNvCxnSpPr>
              <p:nvPr/>
            </p:nvCxnSpPr>
            <p:spPr>
              <a:xfrm flipH="1">
                <a:off x="4991160" y="3266748"/>
                <a:ext cx="1" cy="2692440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195" name="Straight Connector 194">
                <a:extLst>
                  <a:ext uri="{FF2B5EF4-FFF2-40B4-BE49-F238E27FC236}">
                    <a16:creationId xmlns:a16="http://schemas.microsoft.com/office/drawing/2014/main" id="{F5225982-E06C-8B41-9D27-AFA8CFBAA8E8}"/>
                  </a:ext>
                </a:extLst>
              </p:cNvPr>
              <p:cNvCxnSpPr>
                <a:cxnSpLocks/>
                <a:endCxn id="181" idx="3"/>
              </p:cNvCxnSpPr>
              <p:nvPr/>
            </p:nvCxnSpPr>
            <p:spPr>
              <a:xfrm>
                <a:off x="4268954" y="3894197"/>
                <a:ext cx="2927184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196" name="Straight Connector 195">
                <a:extLst>
                  <a:ext uri="{FF2B5EF4-FFF2-40B4-BE49-F238E27FC236}">
                    <a16:creationId xmlns:a16="http://schemas.microsoft.com/office/drawing/2014/main" id="{1EF0E497-6253-5B41-8C1E-05B53B088FA3}"/>
                  </a:ext>
                </a:extLst>
              </p:cNvPr>
              <p:cNvCxnSpPr>
                <a:endCxn id="181" idx="2"/>
              </p:cNvCxnSpPr>
              <p:nvPr/>
            </p:nvCxnSpPr>
            <p:spPr>
              <a:xfrm>
                <a:off x="6408169" y="3261991"/>
                <a:ext cx="0" cy="1349653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197" name="Straight Connector 196">
                <a:extLst>
                  <a:ext uri="{FF2B5EF4-FFF2-40B4-BE49-F238E27FC236}">
                    <a16:creationId xmlns:a16="http://schemas.microsoft.com/office/drawing/2014/main" id="{C5D2C4F7-CECB-6540-A02E-3AD438CAEF77}"/>
                  </a:ext>
                </a:extLst>
              </p:cNvPr>
              <p:cNvCxnSpPr/>
              <p:nvPr/>
            </p:nvCxnSpPr>
            <p:spPr>
              <a:xfrm flipH="1">
                <a:off x="6280365" y="4600484"/>
                <a:ext cx="127803" cy="452965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198" name="Straight Connector 197">
                <a:extLst>
                  <a:ext uri="{FF2B5EF4-FFF2-40B4-BE49-F238E27FC236}">
                    <a16:creationId xmlns:a16="http://schemas.microsoft.com/office/drawing/2014/main" id="{1935E40A-85A7-BC4F-8872-74881FA51113}"/>
                  </a:ext>
                </a:extLst>
              </p:cNvPr>
              <p:cNvCxnSpPr/>
              <p:nvPr/>
            </p:nvCxnSpPr>
            <p:spPr>
              <a:xfrm flipH="1">
                <a:off x="5751981" y="5041347"/>
                <a:ext cx="528383" cy="245784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199" name="Straight Connector 198">
                <a:extLst>
                  <a:ext uri="{FF2B5EF4-FFF2-40B4-BE49-F238E27FC236}">
                    <a16:creationId xmlns:a16="http://schemas.microsoft.com/office/drawing/2014/main" id="{1FF005AA-4ADF-C64A-BC94-25E0507F1C0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80364" y="5050589"/>
                <a:ext cx="198497" cy="224722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sp>
            <p:nvSpPr>
              <p:cNvPr id="200" name="Triangle 199">
                <a:extLst>
                  <a:ext uri="{FF2B5EF4-FFF2-40B4-BE49-F238E27FC236}">
                    <a16:creationId xmlns:a16="http://schemas.microsoft.com/office/drawing/2014/main" id="{88CABA5C-0148-D840-B01F-DA2846BF9A8E}"/>
                  </a:ext>
                </a:extLst>
              </p:cNvPr>
              <p:cNvSpPr/>
              <p:nvPr/>
            </p:nvSpPr>
            <p:spPr>
              <a:xfrm>
                <a:off x="5312937" y="3854747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1" name="Triangle 200">
                <a:extLst>
                  <a:ext uri="{FF2B5EF4-FFF2-40B4-BE49-F238E27FC236}">
                    <a16:creationId xmlns:a16="http://schemas.microsoft.com/office/drawing/2014/main" id="{0B74287B-271B-FB46-AF16-D7A0B5B97E69}"/>
                  </a:ext>
                </a:extLst>
              </p:cNvPr>
              <p:cNvSpPr/>
              <p:nvPr/>
            </p:nvSpPr>
            <p:spPr>
              <a:xfrm>
                <a:off x="6028697" y="3845377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2" name="Triangle 201">
                <a:extLst>
                  <a:ext uri="{FF2B5EF4-FFF2-40B4-BE49-F238E27FC236}">
                    <a16:creationId xmlns:a16="http://schemas.microsoft.com/office/drawing/2014/main" id="{8DB54335-8FF5-184A-9430-617E7D7474F5}"/>
                  </a:ext>
                </a:extLst>
              </p:cNvPr>
              <p:cNvSpPr/>
              <p:nvPr/>
            </p:nvSpPr>
            <p:spPr>
              <a:xfrm>
                <a:off x="5314284" y="5231846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3" name="Triangle 202">
                <a:extLst>
                  <a:ext uri="{FF2B5EF4-FFF2-40B4-BE49-F238E27FC236}">
                    <a16:creationId xmlns:a16="http://schemas.microsoft.com/office/drawing/2014/main" id="{2358B988-7767-E844-A708-C2C11D8A6C6F}"/>
                  </a:ext>
                </a:extLst>
              </p:cNvPr>
              <p:cNvSpPr/>
              <p:nvPr/>
            </p:nvSpPr>
            <p:spPr>
              <a:xfrm>
                <a:off x="4944861" y="4214354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4" name="Triangle 203">
                <a:extLst>
                  <a:ext uri="{FF2B5EF4-FFF2-40B4-BE49-F238E27FC236}">
                    <a16:creationId xmlns:a16="http://schemas.microsoft.com/office/drawing/2014/main" id="{AB7080FC-1486-4040-B62A-A945B287C4C9}"/>
                  </a:ext>
                </a:extLst>
              </p:cNvPr>
              <p:cNvSpPr/>
              <p:nvPr/>
            </p:nvSpPr>
            <p:spPr>
              <a:xfrm>
                <a:off x="4947443" y="4959149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5" name="Triangle 204">
                <a:extLst>
                  <a:ext uri="{FF2B5EF4-FFF2-40B4-BE49-F238E27FC236}">
                    <a16:creationId xmlns:a16="http://schemas.microsoft.com/office/drawing/2014/main" id="{4761694C-899C-EE4E-9024-26A7A3AF00D8}"/>
                  </a:ext>
                </a:extLst>
              </p:cNvPr>
              <p:cNvSpPr/>
              <p:nvPr/>
            </p:nvSpPr>
            <p:spPr>
              <a:xfrm>
                <a:off x="6356919" y="4181124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6" name="Triangle 205">
                <a:extLst>
                  <a:ext uri="{FF2B5EF4-FFF2-40B4-BE49-F238E27FC236}">
                    <a16:creationId xmlns:a16="http://schemas.microsoft.com/office/drawing/2014/main" id="{132FAB62-E611-DE40-BD84-447BF7757F63}"/>
                  </a:ext>
                </a:extLst>
              </p:cNvPr>
              <p:cNvSpPr/>
              <p:nvPr/>
            </p:nvSpPr>
            <p:spPr>
              <a:xfrm>
                <a:off x="6283056" y="4762813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7" name="Triangle 206">
                <a:extLst>
                  <a:ext uri="{FF2B5EF4-FFF2-40B4-BE49-F238E27FC236}">
                    <a16:creationId xmlns:a16="http://schemas.microsoft.com/office/drawing/2014/main" id="{3F1B4C1D-C9EF-1D4A-ADE8-FE5B37C216D5}"/>
                  </a:ext>
                </a:extLst>
              </p:cNvPr>
              <p:cNvSpPr/>
              <p:nvPr/>
            </p:nvSpPr>
            <p:spPr>
              <a:xfrm>
                <a:off x="5977405" y="5078674"/>
                <a:ext cx="91440" cy="91440"/>
              </a:xfrm>
              <a:prstGeom prst="triangl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208" name="Straight Connector 207">
                <a:extLst>
                  <a:ext uri="{FF2B5EF4-FFF2-40B4-BE49-F238E27FC236}">
                    <a16:creationId xmlns:a16="http://schemas.microsoft.com/office/drawing/2014/main" id="{CFC42DC1-CFBD-9E43-B778-896BFB7EA713}"/>
                  </a:ext>
                </a:extLst>
              </p:cNvPr>
              <p:cNvCxnSpPr>
                <a:cxnSpLocks/>
                <a:endCxn id="185" idx="3"/>
              </p:cNvCxnSpPr>
              <p:nvPr/>
            </p:nvCxnSpPr>
            <p:spPr>
              <a:xfrm>
                <a:off x="4246860" y="5285190"/>
                <a:ext cx="1479292" cy="1550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ysDash"/>
                <a:miter lim="800000"/>
              </a:ln>
              <a:effectLst/>
            </p:spPr>
          </p:cxnSp>
          <p:sp>
            <p:nvSpPr>
              <p:cNvPr id="209" name="Diamond 208">
                <a:extLst>
                  <a:ext uri="{FF2B5EF4-FFF2-40B4-BE49-F238E27FC236}">
                    <a16:creationId xmlns:a16="http://schemas.microsoft.com/office/drawing/2014/main" id="{4E4CBE0B-D762-934D-BF4D-AFC552D95231}"/>
                  </a:ext>
                </a:extLst>
              </p:cNvPr>
              <p:cNvSpPr/>
              <p:nvPr/>
            </p:nvSpPr>
            <p:spPr>
              <a:xfrm>
                <a:off x="5312357" y="4196893"/>
                <a:ext cx="91440" cy="91440"/>
              </a:xfrm>
              <a:prstGeom prst="diamond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0" name="Diamond 209">
                <a:extLst>
                  <a:ext uri="{FF2B5EF4-FFF2-40B4-BE49-F238E27FC236}">
                    <a16:creationId xmlns:a16="http://schemas.microsoft.com/office/drawing/2014/main" id="{C1D43978-E2A2-974D-A3AD-EBA663CFA218}"/>
                  </a:ext>
                </a:extLst>
              </p:cNvPr>
              <p:cNvSpPr/>
              <p:nvPr/>
            </p:nvSpPr>
            <p:spPr>
              <a:xfrm>
                <a:off x="5982977" y="4196893"/>
                <a:ext cx="91440" cy="91440"/>
              </a:xfrm>
              <a:prstGeom prst="diamond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1" name="Diamond 210">
                <a:extLst>
                  <a:ext uri="{FF2B5EF4-FFF2-40B4-BE49-F238E27FC236}">
                    <a16:creationId xmlns:a16="http://schemas.microsoft.com/office/drawing/2014/main" id="{8DF87A42-B2DB-3B4F-AE8E-3F8BCFC1A610}"/>
                  </a:ext>
                </a:extLst>
              </p:cNvPr>
              <p:cNvSpPr/>
              <p:nvPr/>
            </p:nvSpPr>
            <p:spPr>
              <a:xfrm>
                <a:off x="5337434" y="4881726"/>
                <a:ext cx="91440" cy="91440"/>
              </a:xfrm>
              <a:prstGeom prst="diamond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2" name="Diamond 211">
                <a:extLst>
                  <a:ext uri="{FF2B5EF4-FFF2-40B4-BE49-F238E27FC236}">
                    <a16:creationId xmlns:a16="http://schemas.microsoft.com/office/drawing/2014/main" id="{E74AC9B5-1777-BC4D-B776-CC5E2CEA8ABB}"/>
                  </a:ext>
                </a:extLst>
              </p:cNvPr>
              <p:cNvSpPr/>
              <p:nvPr/>
            </p:nvSpPr>
            <p:spPr>
              <a:xfrm>
                <a:off x="6008054" y="4881726"/>
                <a:ext cx="91440" cy="91440"/>
              </a:xfrm>
              <a:prstGeom prst="diamond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216" name="TextBox 215">
              <a:extLst>
                <a:ext uri="{FF2B5EF4-FFF2-40B4-BE49-F238E27FC236}">
                  <a16:creationId xmlns:a16="http://schemas.microsoft.com/office/drawing/2014/main" id="{3AC6DB9A-0DB7-C746-A91F-76A5ECE852B5}"/>
                </a:ext>
              </a:extLst>
            </p:cNvPr>
            <p:cNvSpPr txBox="1"/>
            <p:nvPr/>
          </p:nvSpPr>
          <p:spPr>
            <a:xfrm>
              <a:off x="435676" y="2463344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8</a:t>
              </a:r>
            </a:p>
          </p:txBody>
        </p:sp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CD0A77E8-CE35-6444-9808-370D0A7E3C7B}"/>
                </a:ext>
              </a:extLst>
            </p:cNvPr>
            <p:cNvSpPr txBox="1"/>
            <p:nvPr/>
          </p:nvSpPr>
          <p:spPr>
            <a:xfrm>
              <a:off x="2337260" y="245011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5</a:t>
              </a:r>
            </a:p>
          </p:txBody>
        </p:sp>
        <p:sp>
          <p:nvSpPr>
            <p:cNvPr id="218" name="TextBox 217">
              <a:extLst>
                <a:ext uri="{FF2B5EF4-FFF2-40B4-BE49-F238E27FC236}">
                  <a16:creationId xmlns:a16="http://schemas.microsoft.com/office/drawing/2014/main" id="{F45AB2BD-2BA7-B842-99E5-C9E0DBC3F484}"/>
                </a:ext>
              </a:extLst>
            </p:cNvPr>
            <p:cNvSpPr txBox="1"/>
            <p:nvPr/>
          </p:nvSpPr>
          <p:spPr>
            <a:xfrm>
              <a:off x="3862463" y="2437344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6</a:t>
              </a:r>
            </a:p>
          </p:txBody>
        </p:sp>
        <p:sp>
          <p:nvSpPr>
            <p:cNvPr id="219" name="TextBox 218">
              <a:extLst>
                <a:ext uri="{FF2B5EF4-FFF2-40B4-BE49-F238E27FC236}">
                  <a16:creationId xmlns:a16="http://schemas.microsoft.com/office/drawing/2014/main" id="{78619C50-9684-DB41-8D3A-91F666D0BDBE}"/>
                </a:ext>
              </a:extLst>
            </p:cNvPr>
            <p:cNvSpPr txBox="1"/>
            <p:nvPr/>
          </p:nvSpPr>
          <p:spPr>
            <a:xfrm>
              <a:off x="435676" y="423955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1</a:t>
              </a:r>
            </a:p>
          </p:txBody>
        </p:sp>
        <p:sp>
          <p:nvSpPr>
            <p:cNvPr id="220" name="TextBox 219">
              <a:extLst>
                <a:ext uri="{FF2B5EF4-FFF2-40B4-BE49-F238E27FC236}">
                  <a16:creationId xmlns:a16="http://schemas.microsoft.com/office/drawing/2014/main" id="{825EE856-9557-DC40-B1BD-2FBE198DC887}"/>
                </a:ext>
              </a:extLst>
            </p:cNvPr>
            <p:cNvSpPr txBox="1"/>
            <p:nvPr/>
          </p:nvSpPr>
          <p:spPr>
            <a:xfrm>
              <a:off x="2337260" y="423955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2</a:t>
              </a:r>
            </a:p>
          </p:txBody>
        </p:sp>
        <p:sp>
          <p:nvSpPr>
            <p:cNvPr id="221" name="TextBox 220">
              <a:extLst>
                <a:ext uri="{FF2B5EF4-FFF2-40B4-BE49-F238E27FC236}">
                  <a16:creationId xmlns:a16="http://schemas.microsoft.com/office/drawing/2014/main" id="{46556F1B-54E0-874F-A9FD-2B0B321E73A5}"/>
                </a:ext>
              </a:extLst>
            </p:cNvPr>
            <p:cNvSpPr txBox="1"/>
            <p:nvPr/>
          </p:nvSpPr>
          <p:spPr>
            <a:xfrm>
              <a:off x="3862463" y="423955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3</a:t>
              </a:r>
            </a:p>
          </p:txBody>
        </p:sp>
        <p:sp>
          <p:nvSpPr>
            <p:cNvPr id="222" name="TextBox 221">
              <a:extLst>
                <a:ext uri="{FF2B5EF4-FFF2-40B4-BE49-F238E27FC236}">
                  <a16:creationId xmlns:a16="http://schemas.microsoft.com/office/drawing/2014/main" id="{03DEFCD9-879E-894C-B8D9-D4DD4E19C50F}"/>
                </a:ext>
              </a:extLst>
            </p:cNvPr>
            <p:cNvSpPr txBox="1"/>
            <p:nvPr/>
          </p:nvSpPr>
          <p:spPr>
            <a:xfrm>
              <a:off x="435676" y="569885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7</a:t>
              </a:r>
            </a:p>
          </p:txBody>
        </p: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644F3C92-5CEC-E04F-9446-946426AED20A}"/>
                </a:ext>
              </a:extLst>
            </p:cNvPr>
            <p:cNvSpPr txBox="1"/>
            <p:nvPr/>
          </p:nvSpPr>
          <p:spPr>
            <a:xfrm>
              <a:off x="2337260" y="5685624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4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95666E88-CEFB-7641-923A-57CB6AF6524E}"/>
              </a:ext>
            </a:extLst>
          </p:cNvPr>
          <p:cNvSpPr txBox="1"/>
          <p:nvPr/>
        </p:nvSpPr>
        <p:spPr>
          <a:xfrm>
            <a:off x="535209" y="6495264"/>
            <a:ext cx="2879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Sample patch of elements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03A0A6-E00D-CE4E-97AA-329EAC106E14}"/>
              </a:ext>
            </a:extLst>
          </p:cNvPr>
          <p:cNvSpPr txBox="1"/>
          <p:nvPr/>
        </p:nvSpPr>
        <p:spPr>
          <a:xfrm>
            <a:off x="4733471" y="4025695"/>
            <a:ext cx="38203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Time and source terms can also be evaluated at nodes without loss of accuracy</a:t>
            </a:r>
          </a:p>
        </p:txBody>
      </p:sp>
    </p:spTree>
    <p:extLst>
      <p:ext uri="{BB962C8B-B14F-4D97-AF65-F5344CB8AC3E}">
        <p14:creationId xmlns:p14="http://schemas.microsoft.com/office/powerpoint/2010/main" val="2465568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FEM: Diffusion Discretization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416300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For diffusion, we will again use the nodal basis to support a diffusion operator</a:t>
            </a:r>
          </a:p>
          <a:p>
            <a:pPr>
              <a:buFont typeface="Arial" charset="0"/>
              <a:buChar char="•"/>
            </a:pPr>
            <a:r>
              <a:rPr lang="en-US" dirty="0"/>
              <a:t> Integration-by-parts is desired to remove the second-derivative requirement that would not be possibly for a linear basis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157658E-7AD7-5448-BE55-0CA612D7D1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8879" y="2599318"/>
            <a:ext cx="3390900" cy="24257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CC864FB-6118-444A-B3A4-0DAADAAB53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0191" y="2635504"/>
            <a:ext cx="2514600" cy="16383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B2F7E08-31A6-B944-8E20-744A868EC3A2}"/>
              </a:ext>
            </a:extLst>
          </p:cNvPr>
          <p:cNvSpPr txBox="1"/>
          <p:nvPr/>
        </p:nvSpPr>
        <p:spPr>
          <a:xfrm>
            <a:off x="740414" y="6355885"/>
            <a:ext cx="76402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Note that the FEM approach is absent any non-orthogonality corrections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56571CE-E142-0240-B994-B8EC0BC1788B}"/>
              </a:ext>
            </a:extLst>
          </p:cNvPr>
          <p:cNvGrpSpPr/>
          <p:nvPr/>
        </p:nvGrpSpPr>
        <p:grpSpPr>
          <a:xfrm>
            <a:off x="487466" y="2596766"/>
            <a:ext cx="2798972" cy="2247745"/>
            <a:chOff x="1008287" y="4149997"/>
            <a:chExt cx="2798972" cy="2247745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44C105E-5C96-8240-839F-B0FF824C9023}"/>
                </a:ext>
              </a:extLst>
            </p:cNvPr>
            <p:cNvSpPr txBox="1"/>
            <p:nvPr/>
          </p:nvSpPr>
          <p:spPr>
            <a:xfrm>
              <a:off x="1183678" y="4162766"/>
              <a:ext cx="11689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5 [4] (-1,1)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1A5A09E-98E9-1A4F-8E5E-C88525198F65}"/>
                </a:ext>
              </a:extLst>
            </p:cNvPr>
            <p:cNvSpPr txBox="1"/>
            <p:nvPr/>
          </p:nvSpPr>
          <p:spPr>
            <a:xfrm>
              <a:off x="2708881" y="4149997"/>
              <a:ext cx="1098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6 [3] (1,1)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43FC45A-5ED5-0B45-B156-2011432B8277}"/>
                </a:ext>
              </a:extLst>
            </p:cNvPr>
            <p:cNvSpPr txBox="1"/>
            <p:nvPr/>
          </p:nvSpPr>
          <p:spPr>
            <a:xfrm>
              <a:off x="1074822" y="6028410"/>
              <a:ext cx="12394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2 [1] (-1,-1)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AFAAC26-6866-5143-8057-3A5B5ECF3848}"/>
                </a:ext>
              </a:extLst>
            </p:cNvPr>
            <p:cNvSpPr txBox="1"/>
            <p:nvPr/>
          </p:nvSpPr>
          <p:spPr>
            <a:xfrm>
              <a:off x="2600025" y="6028410"/>
              <a:ext cx="11689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3 [2] (1,-1)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20DBDC2-BA2E-AF42-AC7E-311F67AB4CC2}"/>
                </a:ext>
              </a:extLst>
            </p:cNvPr>
            <p:cNvSpPr/>
            <p:nvPr/>
          </p:nvSpPr>
          <p:spPr>
            <a:xfrm>
              <a:off x="1099727" y="4555256"/>
              <a:ext cx="1469985" cy="1344896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00DB3547-767D-8A4B-B61D-7C0E122BE649}"/>
                </a:ext>
              </a:extLst>
            </p:cNvPr>
            <p:cNvSpPr/>
            <p:nvPr/>
          </p:nvSpPr>
          <p:spPr>
            <a:xfrm>
              <a:off x="2478272" y="5847999"/>
              <a:ext cx="182880" cy="183520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9CA97261-4D31-194E-ADFF-956F6FF8A2EB}"/>
                </a:ext>
              </a:extLst>
            </p:cNvPr>
            <p:cNvSpPr/>
            <p:nvPr/>
          </p:nvSpPr>
          <p:spPr>
            <a:xfrm>
              <a:off x="1008287" y="5847999"/>
              <a:ext cx="182880" cy="183520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A6232615-3A38-514A-B8D7-66E4DDC21923}"/>
                </a:ext>
              </a:extLst>
            </p:cNvPr>
            <p:cNvSpPr/>
            <p:nvPr/>
          </p:nvSpPr>
          <p:spPr>
            <a:xfrm>
              <a:off x="1008287" y="4513784"/>
              <a:ext cx="182880" cy="183520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3B37D88C-6C8D-8E40-805E-5A75F45F0F43}"/>
                </a:ext>
              </a:extLst>
            </p:cNvPr>
            <p:cNvSpPr/>
            <p:nvPr/>
          </p:nvSpPr>
          <p:spPr>
            <a:xfrm>
              <a:off x="2478272" y="4513784"/>
              <a:ext cx="182880" cy="183520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Diamond 22">
              <a:extLst>
                <a:ext uri="{FF2B5EF4-FFF2-40B4-BE49-F238E27FC236}">
                  <a16:creationId xmlns:a16="http://schemas.microsoft.com/office/drawing/2014/main" id="{1013DBE4-B516-5842-88DF-1995398BD635}"/>
                </a:ext>
              </a:extLst>
            </p:cNvPr>
            <p:cNvSpPr/>
            <p:nvPr/>
          </p:nvSpPr>
          <p:spPr>
            <a:xfrm>
              <a:off x="1248957" y="4769699"/>
              <a:ext cx="91440" cy="91440"/>
            </a:xfrm>
            <a:prstGeom prst="diamond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Diamond 23">
              <a:extLst>
                <a:ext uri="{FF2B5EF4-FFF2-40B4-BE49-F238E27FC236}">
                  <a16:creationId xmlns:a16="http://schemas.microsoft.com/office/drawing/2014/main" id="{0584C329-91AD-3E4D-8C3A-2BCB5D303EE2}"/>
                </a:ext>
              </a:extLst>
            </p:cNvPr>
            <p:cNvSpPr/>
            <p:nvPr/>
          </p:nvSpPr>
          <p:spPr>
            <a:xfrm>
              <a:off x="2260167" y="4769699"/>
              <a:ext cx="91440" cy="91440"/>
            </a:xfrm>
            <a:prstGeom prst="diamond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Diamond 24">
              <a:extLst>
                <a:ext uri="{FF2B5EF4-FFF2-40B4-BE49-F238E27FC236}">
                  <a16:creationId xmlns:a16="http://schemas.microsoft.com/office/drawing/2014/main" id="{1D504F13-173B-2A45-A7CE-4FCB0B0264B9}"/>
                </a:ext>
              </a:extLst>
            </p:cNvPr>
            <p:cNvSpPr/>
            <p:nvPr/>
          </p:nvSpPr>
          <p:spPr>
            <a:xfrm>
              <a:off x="1274032" y="5581857"/>
              <a:ext cx="91440" cy="91440"/>
            </a:xfrm>
            <a:prstGeom prst="diamond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Diamond 25">
              <a:extLst>
                <a:ext uri="{FF2B5EF4-FFF2-40B4-BE49-F238E27FC236}">
                  <a16:creationId xmlns:a16="http://schemas.microsoft.com/office/drawing/2014/main" id="{15B58FB8-FE89-404C-8080-27FE4C4FEF70}"/>
                </a:ext>
              </a:extLst>
            </p:cNvPr>
            <p:cNvSpPr/>
            <p:nvPr/>
          </p:nvSpPr>
          <p:spPr>
            <a:xfrm>
              <a:off x="2285242" y="5581857"/>
              <a:ext cx="91440" cy="91440"/>
            </a:xfrm>
            <a:prstGeom prst="diamond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AB53828-9B3C-A84E-BD3A-496E4465E8A8}"/>
                </a:ext>
              </a:extLst>
            </p:cNvPr>
            <p:cNvSpPr txBox="1"/>
            <p:nvPr/>
          </p:nvSpPr>
          <p:spPr>
            <a:xfrm>
              <a:off x="1365472" y="5404126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8938E14-F802-8645-95F6-E7F1188EDCCB}"/>
                </a:ext>
              </a:extLst>
            </p:cNvPr>
            <p:cNvSpPr txBox="1"/>
            <p:nvPr/>
          </p:nvSpPr>
          <p:spPr>
            <a:xfrm>
              <a:off x="2312528" y="5404126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2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EE85446-EB33-224F-90C2-81332036ABA1}"/>
                </a:ext>
              </a:extLst>
            </p:cNvPr>
            <p:cNvSpPr txBox="1"/>
            <p:nvPr/>
          </p:nvSpPr>
          <p:spPr>
            <a:xfrm>
              <a:off x="1267501" y="4848954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4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5A5ACF9-2B08-0646-A3CD-7D1496AE6EF5}"/>
                </a:ext>
              </a:extLst>
            </p:cNvPr>
            <p:cNvSpPr txBox="1"/>
            <p:nvPr/>
          </p:nvSpPr>
          <p:spPr>
            <a:xfrm>
              <a:off x="2214557" y="4848954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3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B70DF70-61C3-3F44-BB33-6E1BEE9BDF0B}"/>
                </a:ext>
              </a:extLst>
            </p:cNvPr>
            <p:cNvSpPr txBox="1"/>
            <p:nvPr/>
          </p:nvSpPr>
          <p:spPr>
            <a:xfrm>
              <a:off x="1517872" y="5556526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83E14B6-425C-C243-9479-558C4C12AA74}"/>
                </a:ext>
              </a:extLst>
            </p:cNvPr>
            <p:cNvSpPr txBox="1"/>
            <p:nvPr/>
          </p:nvSpPr>
          <p:spPr>
            <a:xfrm>
              <a:off x="2464928" y="5556526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2</a:t>
              </a: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DF100CF7-1BE3-1141-BF26-7E51E73FAD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3898" y="5134369"/>
            <a:ext cx="5207000" cy="111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22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8353EC-B546-9847-A1D0-37E0CD965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Element Integration: Physical to Transformed Space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370744-3EDD-074F-A1F0-ED13E37E07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1CCDBD8-CD36-6240-A026-1489A66097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377" y="1815208"/>
            <a:ext cx="4992558" cy="1974863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04E8A8-0160-6C4B-A92F-CBB06AF6CF2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363092" cy="3306153"/>
          </a:xfrm>
        </p:spPr>
        <p:txBody>
          <a:bodyPr>
            <a:normAutofit/>
          </a:bodyPr>
          <a:lstStyle/>
          <a:p>
            <a:r>
              <a:rPr lang="en-US" dirty="0"/>
              <a:t>Let us define a </a:t>
            </a:r>
            <a:r>
              <a:rPr lang="en-US" i="1" u="sng" dirty="0"/>
              <a:t>linear</a:t>
            </a:r>
            <a:r>
              <a:rPr lang="en-US" dirty="0"/>
              <a:t> basis over a representative two-dimensional quadrilateral with </a:t>
            </a:r>
            <a:r>
              <a:rPr lang="en-US" dirty="0" err="1"/>
              <a:t>iso</a:t>
            </a:r>
            <a:r>
              <a:rPr lang="en-US" dirty="0"/>
              <a:t>-parametric range of </a:t>
            </a:r>
            <a:r>
              <a:rPr lang="en-US" dirty="0">
                <a:latin typeface="Symbol" pitchFamily="2" charset="2"/>
              </a:rPr>
              <a:t>x</a:t>
            </a:r>
            <a:r>
              <a:rPr lang="en-US" dirty="0"/>
              <a:t>: -1:+1 and </a:t>
            </a:r>
            <a:r>
              <a:rPr lang="en-US" dirty="0">
                <a:latin typeface="Symbol" pitchFamily="2" charset="2"/>
              </a:rPr>
              <a:t>h</a:t>
            </a:r>
            <a:r>
              <a:rPr lang="en-US" dirty="0"/>
              <a:t>: -1:+1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4711FC1-B276-C345-BB91-E0C43B88DC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6934" y="2431007"/>
            <a:ext cx="2664651" cy="68899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53FE08D-CE61-1D45-8BDE-D1DF538DE1C8}"/>
              </a:ext>
            </a:extLst>
          </p:cNvPr>
          <p:cNvSpPr txBox="1"/>
          <p:nvPr/>
        </p:nvSpPr>
        <p:spPr>
          <a:xfrm>
            <a:off x="5721513" y="1896046"/>
            <a:ext cx="2975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Goal: Evaluate an integral: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6F1FCB70-EC22-AA44-8C51-E04B48A502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4524" y="3727030"/>
            <a:ext cx="2933241" cy="6858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3476BDFF-3F79-0946-AFB9-AEDC94785302}"/>
              </a:ext>
            </a:extLst>
          </p:cNvPr>
          <p:cNvSpPr txBox="1"/>
          <p:nvPr/>
        </p:nvSpPr>
        <p:spPr>
          <a:xfrm>
            <a:off x="5735700" y="3226457"/>
            <a:ext cx="2299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Change of variables: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BBF0CB1E-BD53-F249-8093-32A8E8254B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7466" y="4286537"/>
            <a:ext cx="2617076" cy="6858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42EEE912-C3F5-1346-9C24-8F1FFAA7F6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86924" y="3927346"/>
            <a:ext cx="1963497" cy="1252971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03ABDA74-61B9-4E45-A669-E9446159ABD8}"/>
              </a:ext>
            </a:extLst>
          </p:cNvPr>
          <p:cNvSpPr txBox="1"/>
          <p:nvPr/>
        </p:nvSpPr>
        <p:spPr>
          <a:xfrm>
            <a:off x="433605" y="3721860"/>
            <a:ext cx="1829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Transformation: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1130968-A564-E14B-9C7D-0109D13A1EB1}"/>
              </a:ext>
            </a:extLst>
          </p:cNvPr>
          <p:cNvSpPr txBox="1"/>
          <p:nvPr/>
        </p:nvSpPr>
        <p:spPr>
          <a:xfrm>
            <a:off x="433605" y="5098082"/>
            <a:ext cx="5170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|</a:t>
            </a:r>
            <a:r>
              <a:rPr lang="en-US" b="1" dirty="0"/>
              <a:t>J</a:t>
            </a:r>
            <a:r>
              <a:rPr lang="en-US" dirty="0"/>
              <a:t>| is determinant of the transformation matrix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BA62D842-B22A-6145-8734-5BB4F891C1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0455" y="5532797"/>
            <a:ext cx="2434779" cy="63319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FFD59CFC-85B2-D445-88D9-C645512AC73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66576" y="6046695"/>
            <a:ext cx="5714523" cy="817412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8205D068-270E-EE4F-BBAA-17AE21C13FE4}"/>
              </a:ext>
            </a:extLst>
          </p:cNvPr>
          <p:cNvSpPr txBox="1"/>
          <p:nvPr/>
        </p:nvSpPr>
        <p:spPr>
          <a:xfrm>
            <a:off x="563671" y="6388274"/>
            <a:ext cx="1746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With weight </a:t>
            </a:r>
            <a:r>
              <a:rPr lang="en-US" dirty="0" err="1"/>
              <a:t>w</a:t>
            </a:r>
            <a:r>
              <a:rPr lang="en-US" baseline="-25000" dirty="0" err="1"/>
              <a:t>g</a:t>
            </a:r>
            <a:endParaRPr lang="en-US" baseline="-25000" dirty="0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7496004B-1EA9-5642-965C-05190EA388D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57861" y="4914418"/>
            <a:ext cx="2197100" cy="104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189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FEM:  Discretization Kernels (Code)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41630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Time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hlinkClick r:id="rId2"/>
              </a:rPr>
              <a:t>https://github.com/NaluCFD/Nalu/blob/master/src/kernel/ScalarMassFemKernel.C</a:t>
            </a:r>
            <a:r>
              <a:rPr lang="en-US" dirty="0"/>
              <a:t>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Advection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hlinkClick r:id="rId3"/>
              </a:rPr>
              <a:t>https://github.com/NaluCFD/Nalu/blob/master/src/kernel/ScalarAdvFemKernel.C</a:t>
            </a:r>
            <a:r>
              <a:rPr lang="en-US" dirty="0"/>
              <a:t>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Diffusion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hlinkClick r:id="rId4"/>
              </a:rPr>
              <a:t>https://github.com/NaluCFD/Nalu/blob/master/src/kernel/ScalarDiffFemKernel.C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79871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low-Mach Discretization Approaches: Conclusions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2051" y="1429236"/>
            <a:ext cx="7543800" cy="5069535"/>
          </a:xfrm>
        </p:spPr>
        <p:txBody>
          <a:bodyPr>
            <a:normAutofit/>
          </a:bodyPr>
          <a:lstStyle/>
          <a:p>
            <a:pPr>
              <a:buFont typeface="Wingdings" charset="2"/>
              <a:buChar char="§"/>
            </a:pPr>
            <a:r>
              <a:rPr lang="en-US" dirty="0"/>
              <a:t> FEM provides a machinery to provide accurate </a:t>
            </a:r>
            <a:r>
              <a:rPr lang="en-US" dirty="0" err="1"/>
              <a:t>discretizations</a:t>
            </a:r>
            <a:r>
              <a:rPr lang="en-US" dirty="0"/>
              <a:t> on non-ideal meshes, however, the same diffusion operator suffers on high-aspect ratio meshes</a:t>
            </a:r>
          </a:p>
          <a:p>
            <a:pPr>
              <a:buFont typeface="Wingdings" charset="2"/>
              <a:buChar char="§"/>
            </a:pPr>
            <a:r>
              <a:rPr lang="en-US" dirty="0"/>
              <a:t> CVFEM is a hybrid method that contains the likeable attributes of both FV and FEM (same high-aspect ratio diffusion operator finding)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3484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ubtitle 14"/>
          <p:cNvSpPr>
            <a:spLocks noGrp="1"/>
          </p:cNvSpPr>
          <p:nvPr>
            <p:ph type="subTitle" idx="1"/>
          </p:nvPr>
        </p:nvSpPr>
        <p:spPr>
          <a:xfrm>
            <a:off x="525309" y="5559098"/>
            <a:ext cx="5181010" cy="1131069"/>
          </a:xfrm>
        </p:spPr>
        <p:txBody>
          <a:bodyPr>
            <a:normAutofit/>
          </a:bodyPr>
          <a:lstStyle/>
          <a:p>
            <a:r>
              <a:rPr lang="en-US" dirty="0"/>
              <a:t>Stefan P. Domino </a:t>
            </a:r>
          </a:p>
          <a:p>
            <a:r>
              <a:rPr lang="en-US" dirty="0"/>
              <a:t>Computational Thermal and Fluid Mechanics</a:t>
            </a:r>
          </a:p>
          <a:p>
            <a:r>
              <a:rPr lang="en-US" dirty="0"/>
              <a:t>Sandia National Laboratories </a:t>
            </a:r>
            <a:r>
              <a:rPr lang="de-DE" dirty="0"/>
              <a:t>SAND2018-4536 PE</a:t>
            </a:r>
            <a:endParaRPr lang="en-US" dirty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24</a:t>
            </a:fld>
            <a:endParaRPr lang="en-US" dirty="0"/>
          </a:p>
        </p:txBody>
      </p:sp>
      <p:sp>
        <p:nvSpPr>
          <p:cNvPr id="5" name="Title 13"/>
          <p:cNvSpPr txBox="1">
            <a:spLocks/>
          </p:cNvSpPr>
          <p:nvPr/>
        </p:nvSpPr>
        <p:spPr>
          <a:xfrm>
            <a:off x="515760" y="1228440"/>
            <a:ext cx="5190559" cy="16902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749" rtl="0" eaLnBrk="1" latinLnBrk="0" hangingPunct="1">
              <a:lnSpc>
                <a:spcPts val="2775"/>
              </a:lnSpc>
              <a:spcBef>
                <a:spcPct val="0"/>
              </a:spcBef>
              <a:buNone/>
              <a:defRPr sz="2700" b="0" i="0" kern="12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Stanford ME469:</a:t>
            </a:r>
            <a:br>
              <a:rPr lang="en-US" dirty="0"/>
            </a:br>
            <a:r>
              <a:rPr lang="en-US" dirty="0"/>
              <a:t>Common low-Mach Discretization Approaches: Comparisons</a:t>
            </a:r>
          </a:p>
        </p:txBody>
      </p:sp>
    </p:spTree>
    <p:extLst>
      <p:ext uri="{BB962C8B-B14F-4D97-AF65-F5344CB8AC3E}">
        <p14:creationId xmlns:p14="http://schemas.microsoft.com/office/powerpoint/2010/main" val="3583479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Philosophy: Bridges, not Walls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6" y="1441699"/>
            <a:ext cx="8412267" cy="5317915"/>
          </a:xfrm>
        </p:spPr>
        <p:txBody>
          <a:bodyPr>
            <a:normAutofit/>
          </a:bodyPr>
          <a:lstStyle/>
          <a:p>
            <a:pPr marL="119063" indent="-111125">
              <a:buFont typeface="Arial" charset="0"/>
              <a:buChar char="•"/>
            </a:pPr>
            <a:r>
              <a:rPr lang="en-US" dirty="0"/>
              <a:t>Me469 Tenant: Let’s work to understand how each method relate to one another</a:t>
            </a:r>
          </a:p>
        </p:txBody>
      </p:sp>
      <p:pic>
        <p:nvPicPr>
          <p:cNvPr id="15" name="Picture 10" descr="archipelago_large.jpg">
            <a:extLst>
              <a:ext uri="{FF2B5EF4-FFF2-40B4-BE49-F238E27FC236}">
                <a16:creationId xmlns:a16="http://schemas.microsoft.com/office/drawing/2014/main" id="{9DB272E4-ED76-CA46-905C-B1BD87C489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153" y="1921326"/>
            <a:ext cx="6889750" cy="476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7" name="Straight Connector 12">
            <a:extLst>
              <a:ext uri="{FF2B5EF4-FFF2-40B4-BE49-F238E27FC236}">
                <a16:creationId xmlns:a16="http://schemas.microsoft.com/office/drawing/2014/main" id="{00FE3A26-C3AD-B848-BD7B-3EF0D0C424F0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H="1">
            <a:off x="4989966" y="3315151"/>
            <a:ext cx="627062" cy="142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8" name="Right Triangle 14">
            <a:extLst>
              <a:ext uri="{FF2B5EF4-FFF2-40B4-BE49-F238E27FC236}">
                <a16:creationId xmlns:a16="http://schemas.microsoft.com/office/drawing/2014/main" id="{FB9BD79A-BFA7-EF44-AB06-3CC4307F5F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96353" y="3008764"/>
            <a:ext cx="1270000" cy="385762"/>
          </a:xfrm>
          <a:prstGeom prst="rtTriangle">
            <a:avLst/>
          </a:prstGeom>
          <a:solidFill>
            <a:srgbClr val="CCFFCC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spAutoFit/>
          </a:bodyPr>
          <a:lstStyle>
            <a:lvl1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19" name="TextBox 15">
            <a:extLst>
              <a:ext uri="{FF2B5EF4-FFF2-40B4-BE49-F238E27FC236}">
                <a16:creationId xmlns:a16="http://schemas.microsoft.com/office/drawing/2014/main" id="{BD1CFB71-FF10-C94E-9AAB-8EF13FD045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3491" y="3080201"/>
            <a:ext cx="563562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/>
              <a:t>FVM</a:t>
            </a:r>
          </a:p>
        </p:txBody>
      </p:sp>
      <p:cxnSp>
        <p:nvCxnSpPr>
          <p:cNvPr id="20" name="Straight Connector 16">
            <a:extLst>
              <a:ext uri="{FF2B5EF4-FFF2-40B4-BE49-F238E27FC236}">
                <a16:creationId xmlns:a16="http://schemas.microsoft.com/office/drawing/2014/main" id="{83882B04-BEF0-2B44-B7BC-BEA4626103CB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H="1">
            <a:off x="3302454" y="4737551"/>
            <a:ext cx="627062" cy="142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" name="Straight Connector 22">
            <a:extLst>
              <a:ext uri="{FF2B5EF4-FFF2-40B4-BE49-F238E27FC236}">
                <a16:creationId xmlns:a16="http://schemas.microsoft.com/office/drawing/2014/main" id="{7721C994-1B9A-A34E-8A33-3C4554B669F8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H="1">
            <a:off x="5771016" y="5864676"/>
            <a:ext cx="627062" cy="142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2" name="Right Triangle 23">
            <a:extLst>
              <a:ext uri="{FF2B5EF4-FFF2-40B4-BE49-F238E27FC236}">
                <a16:creationId xmlns:a16="http://schemas.microsoft.com/office/drawing/2014/main" id="{546897C7-D0FA-294D-8705-0474A750D5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77403" y="5558289"/>
            <a:ext cx="1270000" cy="385762"/>
          </a:xfrm>
          <a:prstGeom prst="rtTriangle">
            <a:avLst/>
          </a:prstGeom>
          <a:solidFill>
            <a:schemeClr val="accent1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spAutoFit/>
          </a:bodyPr>
          <a:lstStyle>
            <a:lvl1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23" name="TextBox 24">
            <a:extLst>
              <a:ext uri="{FF2B5EF4-FFF2-40B4-BE49-F238E27FC236}">
                <a16:creationId xmlns:a16="http://schemas.microsoft.com/office/drawing/2014/main" id="{DB5D39BB-8978-4848-8CD2-D0545E5621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34541" y="5658301"/>
            <a:ext cx="703262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/>
              <a:t>GFEM</a:t>
            </a:r>
          </a:p>
        </p:txBody>
      </p:sp>
      <p:cxnSp>
        <p:nvCxnSpPr>
          <p:cNvPr id="30" name="Straight Connector 31">
            <a:extLst>
              <a:ext uri="{FF2B5EF4-FFF2-40B4-BE49-F238E27FC236}">
                <a16:creationId xmlns:a16="http://schemas.microsoft.com/office/drawing/2014/main" id="{976DED83-F6C5-A64E-AD7F-1CE7CE24856F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H="1">
            <a:off x="5127285" y="4223995"/>
            <a:ext cx="628650" cy="142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1" name="Right Triangle 32">
            <a:extLst>
              <a:ext uri="{FF2B5EF4-FFF2-40B4-BE49-F238E27FC236}">
                <a16:creationId xmlns:a16="http://schemas.microsoft.com/office/drawing/2014/main" id="{57BDA4C8-8018-764A-945F-011CF46186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34466" y="3916814"/>
            <a:ext cx="1270000" cy="385762"/>
          </a:xfrm>
          <a:prstGeom prst="rtTriangle">
            <a:avLst/>
          </a:prstGeom>
          <a:solidFill>
            <a:srgbClr val="3366FF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spAutoFit/>
          </a:bodyPr>
          <a:lstStyle>
            <a:lvl1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32" name="TextBox 33">
            <a:extLst>
              <a:ext uri="{FF2B5EF4-FFF2-40B4-BE49-F238E27FC236}">
                <a16:creationId xmlns:a16="http://schemas.microsoft.com/office/drawing/2014/main" id="{270F073C-0998-5744-9479-EEB61040EE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1603" y="4031114"/>
            <a:ext cx="8128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/>
              <a:t>CVFEM</a:t>
            </a:r>
          </a:p>
        </p:txBody>
      </p:sp>
      <p:cxnSp>
        <p:nvCxnSpPr>
          <p:cNvPr id="33" name="Straight Connector 36">
            <a:extLst>
              <a:ext uri="{FF2B5EF4-FFF2-40B4-BE49-F238E27FC236}">
                <a16:creationId xmlns:a16="http://schemas.microsoft.com/office/drawing/2014/main" id="{CF5EC856-5A15-2145-B84F-9B426EE465D0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H="1">
            <a:off x="4955041" y="5105851"/>
            <a:ext cx="1625600" cy="657225"/>
          </a:xfrm>
          <a:prstGeom prst="line">
            <a:avLst/>
          </a:prstGeom>
          <a:noFill/>
          <a:ln w="38100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4" name="Straight Connector 37">
            <a:extLst>
              <a:ext uri="{FF2B5EF4-FFF2-40B4-BE49-F238E27FC236}">
                <a16:creationId xmlns:a16="http://schemas.microsoft.com/office/drawing/2014/main" id="{6DAAC680-2D80-3F4A-823D-A4311898CE6B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3651703" y="4578801"/>
            <a:ext cx="1844675" cy="536575"/>
          </a:xfrm>
          <a:prstGeom prst="line">
            <a:avLst/>
          </a:prstGeom>
          <a:noFill/>
          <a:ln w="38100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7" name="Right Triangle 17">
            <a:extLst>
              <a:ext uri="{FF2B5EF4-FFF2-40B4-BE49-F238E27FC236}">
                <a16:creationId xmlns:a16="http://schemas.microsoft.com/office/drawing/2014/main" id="{1C199BAD-747B-9B43-8759-C08A24621F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08841" y="4431164"/>
            <a:ext cx="1270000" cy="385762"/>
          </a:xfrm>
          <a:prstGeom prst="rtTriangle">
            <a:avLst/>
          </a:prstGeom>
          <a:solidFill>
            <a:srgbClr val="008000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spAutoFit/>
          </a:bodyPr>
          <a:lstStyle>
            <a:lvl1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38" name="TextBox 18">
            <a:extLst>
              <a:ext uri="{FF2B5EF4-FFF2-40B4-BE49-F238E27FC236}">
                <a16:creationId xmlns:a16="http://schemas.microsoft.com/office/drawing/2014/main" id="{3FAFF273-A074-C54E-9220-912AE46232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1703" y="4488314"/>
            <a:ext cx="42386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/>
              <a:t>FD</a:t>
            </a:r>
          </a:p>
        </p:txBody>
      </p:sp>
      <p:cxnSp>
        <p:nvCxnSpPr>
          <p:cNvPr id="39" name="Straight Connector 44">
            <a:extLst>
              <a:ext uri="{FF2B5EF4-FFF2-40B4-BE49-F238E27FC236}">
                <a16:creationId xmlns:a16="http://schemas.microsoft.com/office/drawing/2014/main" id="{100D08E6-9CC4-3C4C-BB5B-73D4917CCBC4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H="1">
            <a:off x="4892335" y="4031907"/>
            <a:ext cx="946150" cy="119063"/>
          </a:xfrm>
          <a:prstGeom prst="line">
            <a:avLst/>
          </a:prstGeom>
          <a:noFill/>
          <a:ln w="38100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3745287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Laminar Backstep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7" name="Picture 10" descr="backstepSmallRe.jpg">
            <a:extLst>
              <a:ext uri="{FF2B5EF4-FFF2-40B4-BE49-F238E27FC236}">
                <a16:creationId xmlns:a16="http://schemas.microsoft.com/office/drawing/2014/main" id="{729A8A8C-0015-0C49-8D70-733130105E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425" y="3444875"/>
            <a:ext cx="3300413" cy="2017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11" descr="backstepFuegoAria.jpg">
            <a:extLst>
              <a:ext uri="{FF2B5EF4-FFF2-40B4-BE49-F238E27FC236}">
                <a16:creationId xmlns:a16="http://schemas.microsoft.com/office/drawing/2014/main" id="{437F455F-05D2-3B40-96D4-B7F257121F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8675" y="2493963"/>
            <a:ext cx="4297363" cy="3814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9" name="Straight Connector 13">
            <a:extLst>
              <a:ext uri="{FF2B5EF4-FFF2-40B4-BE49-F238E27FC236}">
                <a16:creationId xmlns:a16="http://schemas.microsoft.com/office/drawing/2014/main" id="{B386E912-BAB7-C047-B6C1-E7A716CBCD43}"/>
              </a:ext>
            </a:extLst>
          </p:cNvPr>
          <p:cNvCxnSpPr>
            <a:cxnSpLocks noChangeShapeType="1"/>
          </p:cNvCxnSpPr>
          <p:nvPr/>
        </p:nvCxnSpPr>
        <p:spPr bwMode="auto">
          <a:xfrm rot="5400000">
            <a:off x="968376" y="4514850"/>
            <a:ext cx="1649412" cy="2063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" name="Rectangle 5">
            <a:extLst>
              <a:ext uri="{FF2B5EF4-FFF2-40B4-BE49-F238E27FC236}">
                <a16:creationId xmlns:a16="http://schemas.microsoft.com/office/drawing/2014/main" id="{3378B3EF-15BF-7A49-9477-75EB2783A2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713" y="5487988"/>
            <a:ext cx="3562350" cy="1014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/>
              <a:t>X-component of velocity</a:t>
            </a:r>
          </a:p>
          <a:p>
            <a:r>
              <a:rPr lang="en-US" altLang="en-US"/>
              <a:t>Vertical line represents one-D </a:t>
            </a:r>
          </a:p>
          <a:p>
            <a:r>
              <a:rPr lang="en-US" altLang="en-US"/>
              <a:t>line plot location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D23E0848-2355-1445-89DB-D0F52AE0C88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986" y="1441699"/>
            <a:ext cx="8412267" cy="5317915"/>
          </a:xfrm>
        </p:spPr>
        <p:txBody>
          <a:bodyPr>
            <a:normAutofit/>
          </a:bodyPr>
          <a:lstStyle/>
          <a:p>
            <a:pPr marL="119063" indent="-111125">
              <a:buFont typeface="Arial" charset="0"/>
              <a:buChar char="•"/>
            </a:pPr>
            <a:r>
              <a:rPr lang="en-US" altLang="en-US" dirty="0">
                <a:ea typeface="ＭＳ Ｐゴシック" panose="020B0600070205080204" pitchFamily="34" charset="-128"/>
              </a:rPr>
              <a:t>Laminar back step (Re = 389 based on step height) comparing two code implementations for CVFEM (Sierra/Fuego and Sierra Aria), FEM (within Aria – here termed, “hybrid” FEM, or HFEM – essentially, the same low-Mach CVFEM approach with full integration-by-parts).</a:t>
            </a:r>
          </a:p>
        </p:txBody>
      </p:sp>
    </p:spTree>
    <p:extLst>
      <p:ext uri="{BB962C8B-B14F-4D97-AF65-F5344CB8AC3E}">
        <p14:creationId xmlns:p14="http://schemas.microsoft.com/office/powerpoint/2010/main" val="2349682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Laminar Jet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10" name="Picture 4" descr="hfem2dOpenJet.jpg">
            <a:extLst>
              <a:ext uri="{FF2B5EF4-FFF2-40B4-BE49-F238E27FC236}">
                <a16:creationId xmlns:a16="http://schemas.microsoft.com/office/drawing/2014/main" id="{9BBCF618-39C3-2A49-B3C8-8C921BD0F5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46" r="40791"/>
          <a:stretch>
            <a:fillRect/>
          </a:stretch>
        </p:blipFill>
        <p:spPr bwMode="auto">
          <a:xfrm>
            <a:off x="915988" y="2189163"/>
            <a:ext cx="1944687" cy="3636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5">
            <a:extLst>
              <a:ext uri="{FF2B5EF4-FFF2-40B4-BE49-F238E27FC236}">
                <a16:creationId xmlns:a16="http://schemas.microsoft.com/office/drawing/2014/main" id="{1BBADCF3-6ABF-0844-BE27-9343EA809A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938" y="5895975"/>
            <a:ext cx="290353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/>
              <a:t>Y-component of velocity</a:t>
            </a:r>
          </a:p>
        </p:txBody>
      </p:sp>
      <p:pic>
        <p:nvPicPr>
          <p:cNvPr id="12" name="Picture 6" descr="2dOpenJetCompare.jpg">
            <a:extLst>
              <a:ext uri="{FF2B5EF4-FFF2-40B4-BE49-F238E27FC236}">
                <a16:creationId xmlns:a16="http://schemas.microsoft.com/office/drawing/2014/main" id="{785C98A4-C620-1443-8E4D-DAA971F99B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8713" y="1917700"/>
            <a:ext cx="4852987" cy="4319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56837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Order-of-Accuracy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6" y="1441699"/>
            <a:ext cx="8412267" cy="5317915"/>
          </a:xfrm>
        </p:spPr>
        <p:txBody>
          <a:bodyPr>
            <a:normAutofit/>
          </a:bodyPr>
          <a:lstStyle/>
          <a:p>
            <a:pPr marL="119063" indent="-111125">
              <a:buFont typeface="Arial" charset="0"/>
              <a:buChar char="•"/>
            </a:pPr>
            <a:r>
              <a:rPr lang="en-US" altLang="en-US" dirty="0">
                <a:ea typeface="ＭＳ Ｐゴシック" panose="020B0600070205080204" pitchFamily="34" charset="-128"/>
              </a:rPr>
              <a:t>Difficult two dimensional variable density low-Mach flow using method of manufactured solutions; DOFS: u, v, p and Z; density = f(Z)</a:t>
            </a:r>
          </a:p>
        </p:txBody>
      </p:sp>
      <p:pic>
        <p:nvPicPr>
          <p:cNvPr id="24" name="Picture 9" descr="hfemResult_100x100.jpg">
            <a:extLst>
              <a:ext uri="{FF2B5EF4-FFF2-40B4-BE49-F238E27FC236}">
                <a16:creationId xmlns:a16="http://schemas.microsoft.com/office/drawing/2014/main" id="{66B1D64F-F0B9-EC4E-8FBF-5D247C3DED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1" y="120263"/>
            <a:ext cx="1806121" cy="13538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5" descr="hfemSteadyTaylorVortexLoo.wmf">
            <a:extLst>
              <a:ext uri="{FF2B5EF4-FFF2-40B4-BE49-F238E27FC236}">
                <a16:creationId xmlns:a16="http://schemas.microsoft.com/office/drawing/2014/main" id="{39AFE749-9555-E644-8B59-149D912D5C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25" y="2583542"/>
            <a:ext cx="4113213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6" descr="cvfemSteadyTaylorVortexLoo.wmf">
            <a:extLst>
              <a:ext uri="{FF2B5EF4-FFF2-40B4-BE49-F238E27FC236}">
                <a16:creationId xmlns:a16="http://schemas.microsoft.com/office/drawing/2014/main" id="{C8CBC2E0-8182-224E-A64E-9BFF40257E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7425" y="2583542"/>
            <a:ext cx="4114800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0373162-09C5-D940-93A4-3F43838667AA}"/>
              </a:ext>
            </a:extLst>
          </p:cNvPr>
          <p:cNvSpPr txBox="1"/>
          <p:nvPr/>
        </p:nvSpPr>
        <p:spPr>
          <a:xfrm>
            <a:off x="7543801" y="5329603"/>
            <a:ext cx="867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CVFEM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47DD7EB-02F0-5545-897C-77406165708C}"/>
              </a:ext>
            </a:extLst>
          </p:cNvPr>
          <p:cNvSpPr txBox="1"/>
          <p:nvPr/>
        </p:nvSpPr>
        <p:spPr>
          <a:xfrm>
            <a:off x="3249552" y="5329603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FEM</a:t>
            </a:r>
          </a:p>
        </p:txBody>
      </p:sp>
    </p:spTree>
    <p:extLst>
      <p:ext uri="{BB962C8B-B14F-4D97-AF65-F5344CB8AC3E}">
        <p14:creationId xmlns:p14="http://schemas.microsoft.com/office/powerpoint/2010/main" val="4055602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Isothermal Taylor-Vortex Decay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502336-F72D-AD46-B0DA-AEA9F58D09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089" y="1675494"/>
            <a:ext cx="4179051" cy="38000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34F8C2D-3C19-E74F-84E2-8C50CF0066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911" r="21819" b="8799"/>
          <a:stretch/>
        </p:blipFill>
        <p:spPr>
          <a:xfrm>
            <a:off x="4387887" y="2034719"/>
            <a:ext cx="4004999" cy="344079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34C533B-7C43-6941-AE50-4D7C60B03C61}"/>
              </a:ext>
            </a:extLst>
          </p:cNvPr>
          <p:cNvSpPr txBox="1"/>
          <p:nvPr/>
        </p:nvSpPr>
        <p:spPr>
          <a:xfrm>
            <a:off x="724844" y="5834740"/>
            <a:ext cx="73260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Domino, 2014 “A comparison between low-order and higher-order low-Mach discretization approaches”, Proceedings of CTR Summer Program.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4AECE498-0C06-BC42-9989-A37C8F96447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986" y="1441699"/>
            <a:ext cx="8412267" cy="5317915"/>
          </a:xfrm>
        </p:spPr>
        <p:txBody>
          <a:bodyPr>
            <a:normAutofit/>
          </a:bodyPr>
          <a:lstStyle/>
          <a:p>
            <a:pPr marL="119063" indent="-111125">
              <a:buFont typeface="Arial" charset="0"/>
              <a:buChar char="•"/>
            </a:pPr>
            <a:r>
              <a:rPr lang="en-US" altLang="en-US" dirty="0">
                <a:ea typeface="ＭＳ Ｐゴシック" panose="020B0600070205080204" pitchFamily="34" charset="-128"/>
              </a:rPr>
              <a:t>Exercising the low-and high-order (P=1 and P=2 CVFEM) along with EBVC with and without pseudo-higher-order upwind)</a:t>
            </a:r>
          </a:p>
        </p:txBody>
      </p:sp>
    </p:spTree>
    <p:extLst>
      <p:ext uri="{BB962C8B-B14F-4D97-AF65-F5344CB8AC3E}">
        <p14:creationId xmlns:p14="http://schemas.microsoft.com/office/powerpoint/2010/main" val="2339663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DE3BC0-B24B-F14A-BF4D-1DB02E8A4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Dual Volume Definitions for Hybrid Meshes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5A12BE-0B46-BA4A-AE6E-D011264B92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7" name="Picture 60" descr="tet">
            <a:extLst>
              <a:ext uri="{FF2B5EF4-FFF2-40B4-BE49-F238E27FC236}">
                <a16:creationId xmlns:a16="http://schemas.microsoft.com/office/drawing/2014/main" id="{96DAD6E4-35ED-9D45-8EB3-2DFF4E3CE7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66" t="22428" r="15181" b="22533"/>
          <a:stretch/>
        </p:blipFill>
        <p:spPr bwMode="auto">
          <a:xfrm>
            <a:off x="6116663" y="3482220"/>
            <a:ext cx="2891949" cy="2811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61" descr="hex">
            <a:extLst>
              <a:ext uri="{FF2B5EF4-FFF2-40B4-BE49-F238E27FC236}">
                <a16:creationId xmlns:a16="http://schemas.microsoft.com/office/drawing/2014/main" id="{D3DE2BF8-F67D-E646-887C-072E9F36A0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67" t="17647" r="8658" b="18823"/>
          <a:stretch>
            <a:fillRect/>
          </a:stretch>
        </p:blipFill>
        <p:spPr bwMode="auto">
          <a:xfrm>
            <a:off x="5922066" y="847173"/>
            <a:ext cx="2723227" cy="25818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0FA4600-B63E-144F-8014-9E2671193D7F}"/>
              </a:ext>
            </a:extLst>
          </p:cNvPr>
          <p:cNvSpPr txBox="1"/>
          <p:nvPr/>
        </p:nvSpPr>
        <p:spPr>
          <a:xfrm>
            <a:off x="268089" y="6161894"/>
            <a:ext cx="67490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Domino, et. al, “An assessment of atypical mesh topologies for low-Mach large-eddy simulation” 2019</a:t>
            </a:r>
          </a:p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F5F99B6-5AE3-2243-8E98-3D9131ED6A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074" y="818327"/>
            <a:ext cx="5634992" cy="5360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830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Non-Conformal Laplace Verification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337EECF-30EB-F44C-9A28-F76AB9425D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447"/>
          <a:stretch/>
        </p:blipFill>
        <p:spPr>
          <a:xfrm>
            <a:off x="415657" y="1080503"/>
            <a:ext cx="6953972" cy="555376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E38E542-4491-334F-80E3-0CC30332CA4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727" b="8667"/>
          <a:stretch/>
        </p:blipFill>
        <p:spPr>
          <a:xfrm>
            <a:off x="6400612" y="162842"/>
            <a:ext cx="1938034" cy="1262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503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Hybrid Meshes, Even for LES!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6" y="1441699"/>
            <a:ext cx="8412267" cy="5317915"/>
          </a:xfrm>
        </p:spPr>
        <p:txBody>
          <a:bodyPr>
            <a:normAutofit/>
          </a:bodyPr>
          <a:lstStyle/>
          <a:p>
            <a:pPr marL="119063" indent="-111125">
              <a:buFont typeface="Arial" charset="0"/>
              <a:buChar char="•"/>
            </a:pPr>
            <a:r>
              <a:rPr lang="en-US" dirty="0"/>
              <a:t>Hybrid mesh study based on Ham and </a:t>
            </a:r>
            <a:r>
              <a:rPr lang="en-US" dirty="0" err="1"/>
              <a:t>Iaccarino</a:t>
            </a:r>
            <a:r>
              <a:rPr lang="en-US" dirty="0"/>
              <a:t>, </a:t>
            </a:r>
            <a:r>
              <a:rPr lang="en-US" i="1" dirty="0"/>
              <a:t>CTR Annual Brief</a:t>
            </a:r>
            <a:r>
              <a:rPr lang="en-US" dirty="0"/>
              <a:t>, 2006, found that simulations were extremely sensitive to mesh topology</a:t>
            </a:r>
          </a:p>
          <a:p>
            <a:pPr marL="338502" lvl="1" indent="-111125">
              <a:buFont typeface="Arial" charset="0"/>
              <a:buChar char="•"/>
            </a:pPr>
            <a:r>
              <a:rPr lang="en-US" dirty="0"/>
              <a:t>Non-symmetric time mean flow found for cell-centered; better for the CTR node-centered formulation</a:t>
            </a:r>
          </a:p>
          <a:p>
            <a:pPr marL="230188" indent="-222250">
              <a:buFont typeface="Arial" charset="0"/>
              <a:buChar char="•"/>
            </a:pPr>
            <a:r>
              <a:rPr lang="en-US" dirty="0"/>
              <a:t>Native CVFEM and EBVC are both symmetric in mean quantities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5190" y="2989319"/>
            <a:ext cx="3053144" cy="299244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788" y="2814609"/>
            <a:ext cx="3701700" cy="20574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788" y="4825652"/>
            <a:ext cx="3701700" cy="20574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9" t="36721" r="3625" b="407"/>
          <a:stretch/>
        </p:blipFill>
        <p:spPr>
          <a:xfrm>
            <a:off x="6308202" y="750685"/>
            <a:ext cx="2608958" cy="734282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D164212-CB95-EF45-A2CA-CEDDFA1F8F26}"/>
              </a:ext>
            </a:extLst>
          </p:cNvPr>
          <p:cNvCxnSpPr>
            <a:cxnSpLocks/>
          </p:cNvCxnSpPr>
          <p:nvPr/>
        </p:nvCxnSpPr>
        <p:spPr>
          <a:xfrm flipV="1">
            <a:off x="5137319" y="4119639"/>
            <a:ext cx="0" cy="1005840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360BDCA-FBD7-954D-8084-CC9041DFC72F}"/>
              </a:ext>
            </a:extLst>
          </p:cNvPr>
          <p:cNvSpPr txBox="1"/>
          <p:nvPr/>
        </p:nvSpPr>
        <p:spPr>
          <a:xfrm>
            <a:off x="4808239" y="4908616"/>
            <a:ext cx="31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AC3B2CD-BFE9-9445-84FF-86806E5FA3F4}"/>
              </a:ext>
            </a:extLst>
          </p:cNvPr>
          <p:cNvCxnSpPr>
            <a:cxnSpLocks/>
          </p:cNvCxnSpPr>
          <p:nvPr/>
        </p:nvCxnSpPr>
        <p:spPr>
          <a:xfrm>
            <a:off x="5138243" y="3003480"/>
            <a:ext cx="0" cy="1005840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959663F-B907-674A-938D-C66FC1BE97FE}"/>
              </a:ext>
            </a:extLst>
          </p:cNvPr>
          <p:cNvSpPr txBox="1"/>
          <p:nvPr/>
        </p:nvSpPr>
        <p:spPr>
          <a:xfrm>
            <a:off x="4839684" y="2804653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C9F5797-B485-E246-89A6-8C1205D36F2B}"/>
              </a:ext>
            </a:extLst>
          </p:cNvPr>
          <p:cNvSpPr txBox="1"/>
          <p:nvPr/>
        </p:nvSpPr>
        <p:spPr>
          <a:xfrm>
            <a:off x="4366116" y="6113283"/>
            <a:ext cx="39422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Domino, et. al, “The suitability of hybrid meshes for low-Mach large-eddy simulation” Stanford CTR Summer Program, 2018</a:t>
            </a:r>
          </a:p>
        </p:txBody>
      </p:sp>
    </p:spTree>
    <p:extLst>
      <p:ext uri="{BB962C8B-B14F-4D97-AF65-F5344CB8AC3E}">
        <p14:creationId xmlns:p14="http://schemas.microsoft.com/office/powerpoint/2010/main" val="1237017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5CEC63C7-6848-2D43-A5E8-61B7718AFD5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8159"/>
          <a:stretch/>
        </p:blipFill>
        <p:spPr>
          <a:xfrm>
            <a:off x="197024" y="1649935"/>
            <a:ext cx="5479568" cy="3343692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6" y="1441700"/>
            <a:ext cx="7140827" cy="5416300"/>
          </a:xfrm>
        </p:spPr>
        <p:txBody>
          <a:bodyPr>
            <a:normAutofit/>
          </a:bodyPr>
          <a:lstStyle/>
          <a:p>
            <a:pPr marL="119063" indent="-107950">
              <a:buFont typeface="Arial" charset="0"/>
              <a:buChar char="•"/>
            </a:pPr>
            <a:r>
              <a:rPr lang="en-US" dirty="0"/>
              <a:t> Novel participating media radiation solver verification (Tet4, Hex8, Hex27): EBVC and CVFEM, however, based on Streamwise Upwind Petrov </a:t>
            </a:r>
            <a:r>
              <a:rPr lang="en-US" dirty="0" err="1"/>
              <a:t>Galerkin</a:t>
            </a:r>
            <a:r>
              <a:rPr lang="en-US" dirty="0"/>
              <a:t> (</a:t>
            </a:r>
            <a:r>
              <a:rPr lang="en-US"/>
              <a:t>SUPG), Burns, 1997</a:t>
            </a:r>
            <a:endParaRPr lang="en-US" dirty="0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D8F13D86-9D20-8E43-8E78-8B8B57B47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987" y="223728"/>
            <a:ext cx="7543800" cy="570225"/>
          </a:xfrm>
        </p:spPr>
        <p:txBody>
          <a:bodyPr/>
          <a:lstStyle/>
          <a:p>
            <a:r>
              <a:rPr lang="en-US" dirty="0"/>
              <a:t>5m JP-8 Pool Fire Validation</a:t>
            </a:r>
            <a:endParaRPr lang="en-US" sz="1400" i="1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12CAA67-4B5B-954A-B141-932FF7B0A2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8319" y="3050547"/>
            <a:ext cx="99986" cy="9144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3D6214B-6648-7A4F-AD9E-668AD20640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78834" y="2026377"/>
            <a:ext cx="3487316" cy="2286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3B4226E-E84E-2E48-BAA9-0A731702103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1462" r="18749"/>
          <a:stretch/>
        </p:blipFill>
        <p:spPr>
          <a:xfrm>
            <a:off x="7929865" y="3461814"/>
            <a:ext cx="393630" cy="658368"/>
          </a:xfrm>
          <a:prstGeom prst="rect">
            <a:avLst/>
          </a:prstGeom>
        </p:spPr>
      </p:pic>
      <p:sp>
        <p:nvSpPr>
          <p:cNvPr id="15" name="Right Brace 14">
            <a:extLst>
              <a:ext uri="{FF2B5EF4-FFF2-40B4-BE49-F238E27FC236}">
                <a16:creationId xmlns:a16="http://schemas.microsoft.com/office/drawing/2014/main" id="{3EA64977-190B-204C-9F6A-3F67346C36BE}"/>
              </a:ext>
            </a:extLst>
          </p:cNvPr>
          <p:cNvSpPr/>
          <p:nvPr/>
        </p:nvSpPr>
        <p:spPr>
          <a:xfrm>
            <a:off x="8231186" y="3461814"/>
            <a:ext cx="176129" cy="65836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E4FB63A-E238-FF40-A226-706A17CC9D75}"/>
              </a:ext>
            </a:extLst>
          </p:cNvPr>
          <p:cNvSpPr txBox="1"/>
          <p:nvPr/>
        </p:nvSpPr>
        <p:spPr>
          <a:xfrm>
            <a:off x="8333559" y="3601715"/>
            <a:ext cx="705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1.7m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EFC7964-6336-7F4F-A748-DABF55DD2F86}"/>
              </a:ext>
            </a:extLst>
          </p:cNvPr>
          <p:cNvSpPr txBox="1"/>
          <p:nvPr/>
        </p:nvSpPr>
        <p:spPr>
          <a:xfrm>
            <a:off x="337457" y="6357260"/>
            <a:ext cx="85286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Domino et al. “Predicting large-scale pool fire dynamics using an unsteady </a:t>
            </a:r>
            <a:r>
              <a:rPr lang="en-US" sz="1200" dirty="0" err="1"/>
              <a:t>flamelet</a:t>
            </a:r>
            <a:r>
              <a:rPr lang="en-US" sz="1200" dirty="0"/>
              <a:t>- and large-eddy simulation-based model suite", Physics of Fluids, 2021 (Editor's pick: August 4, 2021).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0300982-28A8-7440-971A-9067DD4EC460}"/>
                  </a:ext>
                </a:extLst>
              </p:cNvPr>
              <p:cNvSpPr txBox="1"/>
              <p:nvPr/>
            </p:nvSpPr>
            <p:spPr>
              <a:xfrm>
                <a:off x="1337116" y="4835464"/>
                <a:ext cx="5037027" cy="149944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lvl="0">
                  <a:defRPr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kumimoji="0" lang="en-US" sz="135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sz="135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  </m:t>
                        </m:r>
                        <m:r>
                          <a:rPr kumimoji="0" lang="en-US" sz="135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                     </m:t>
                        </m:r>
                        <m:r>
                          <a:rPr kumimoji="0" lang="en-US" sz="135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 </m:t>
                        </m:r>
                        <m:r>
                          <a:rPr kumimoji="0" lang="en-US" sz="135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𝑠</m:t>
                        </m:r>
                      </m:e>
                      <m:sub>
                        <m:r>
                          <a:rPr kumimoji="0" lang="en-US" sz="135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𝑗</m:t>
                        </m:r>
                      </m:sub>
                      <m:sup>
                        <m:r>
                          <a:rPr kumimoji="0" lang="en-US" sz="135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𝑘</m:t>
                        </m:r>
                      </m:sup>
                    </m:sSubSup>
                    <m:f>
                      <m:fPr>
                        <m:ctrlPr>
                          <a:rPr kumimoji="0" lang="en-US" sz="135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Pr>
                      <m:num>
                        <m:r>
                          <a:rPr kumimoji="0" lang="en-US" sz="135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𝜕</m:t>
                        </m:r>
                        <m:sSup>
                          <m:sSupPr>
                            <m:ctrlPr>
                              <a:rPr kumimoji="0" lang="en-US" sz="135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US" sz="135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𝐼</m:t>
                            </m:r>
                          </m:e>
                          <m:sup>
                            <m:r>
                              <a:rPr kumimoji="0" lang="en-US" sz="135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𝑘</m:t>
                            </m:r>
                          </m:sup>
                        </m:sSup>
                      </m:num>
                      <m:den>
                        <m:r>
                          <a:rPr kumimoji="0" lang="en-US" sz="135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𝜕</m:t>
                        </m:r>
                        <m:sSub>
                          <m:sSubPr>
                            <m:ctrlPr>
                              <a:rPr kumimoji="0" lang="en-US" sz="135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35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𝑥</m:t>
                            </m:r>
                          </m:e>
                          <m:sub>
                            <m:r>
                              <a:rPr kumimoji="0" lang="en-US" sz="135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𝑗</m:t>
                            </m:r>
                          </m:sub>
                        </m:sSub>
                      </m:den>
                    </m:f>
                    <m:r>
                      <a:rPr kumimoji="0" lang="en-US" sz="135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+</m:t>
                    </m:r>
                    <m:d>
                      <m:dPr>
                        <m:ctrlPr>
                          <a:rPr kumimoji="0" lang="en-US" sz="135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0" lang="en-US" sz="135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35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𝜇</m:t>
                            </m:r>
                          </m:e>
                          <m:sub>
                            <m:r>
                              <a:rPr kumimoji="0" lang="en-US" sz="135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𝑎</m:t>
                            </m:r>
                          </m:sub>
                        </m:sSub>
                        <m:r>
                          <a:rPr kumimoji="0" lang="en-US" sz="135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+</m:t>
                        </m:r>
                        <m:sSub>
                          <m:sSubPr>
                            <m:ctrlPr>
                              <a:rPr kumimoji="0" lang="en-US" sz="135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35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𝜇</m:t>
                            </m:r>
                          </m:e>
                          <m:sub>
                            <m:r>
                              <a:rPr kumimoji="0" lang="en-US" sz="135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𝑠</m:t>
                            </m:r>
                          </m:sub>
                        </m:sSub>
                      </m:e>
                    </m:d>
                  </m:oMath>
                </a14:m>
                <a:r>
                  <a:rPr kumimoji="0" lang="en-US" sz="135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rebuchet MS" panose="020B0603020202020204"/>
                    <a:ea typeface="Cambria Math" panose="02040503050406030204" pitchFamily="18" charset="0"/>
                    <a:cs typeface="+mn-cs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sz="135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sz="135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𝐼</m:t>
                        </m:r>
                      </m:e>
                      <m:sup>
                        <m:r>
                          <a:rPr kumimoji="0" lang="en-US" sz="135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𝑘</m:t>
                        </m:r>
                      </m:sup>
                    </m:sSup>
                    <m:r>
                      <a:rPr kumimoji="0" lang="en-US" sz="135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=</m:t>
                    </m:r>
                    <m:f>
                      <m:fPr>
                        <m:ctrlPr>
                          <a:rPr kumimoji="0" lang="en-US" sz="135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kumimoji="0" lang="en-US" sz="135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35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𝜇</m:t>
                            </m:r>
                          </m:e>
                          <m:sub>
                            <m:r>
                              <a:rPr kumimoji="0" lang="en-US" sz="135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𝑎</m:t>
                            </m:r>
                          </m:sub>
                        </m:sSub>
                        <m:r>
                          <a:rPr kumimoji="0" lang="en-US" sz="135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𝜎</m:t>
                        </m:r>
                        <m:sSup>
                          <m:sSupPr>
                            <m:ctrlPr>
                              <a:rPr kumimoji="0" lang="en-US" sz="135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US" sz="135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𝑇</m:t>
                            </m:r>
                          </m:e>
                          <m:sup>
                            <m:r>
                              <a:rPr kumimoji="0" lang="en-US" sz="135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4</m:t>
                            </m:r>
                          </m:sup>
                        </m:sSup>
                      </m:num>
                      <m:den>
                        <m:r>
                          <a:rPr kumimoji="0" lang="en-US" sz="135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𝜋</m:t>
                        </m:r>
                      </m:den>
                    </m:f>
                  </m:oMath>
                </a14:m>
                <a:r>
                  <a:rPr kumimoji="0" lang="en-US" sz="135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rebuchet MS" panose="020B0603020202020204"/>
                    <a:ea typeface="+mn-ea"/>
                    <a:cs typeface="+mn-cs"/>
                  </a:rPr>
                  <a:t>+</a:t>
                </a:r>
                <a:r>
                  <a:rPr kumimoji="0" lang="en-US" sz="135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rebuchet MS" panose="020B0603020202020204"/>
                    <a:ea typeface="Cambria Math" panose="02040503050406030204" pitchFamily="18" charset="0"/>
                    <a:cs typeface="+mn-cs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3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3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sz="13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sz="13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num>
                      <m:den>
                        <m:r>
                          <a:rPr lang="en-US" sz="13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  <m:r>
                          <a:rPr lang="en-US" sz="13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den>
                    </m:f>
                  </m:oMath>
                </a14:m>
                <a:endParaRPr kumimoji="0" lang="en-US" sz="1350" b="0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kumimoji="0" lang="en-US" sz="135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naryPr>
                        <m:sub/>
                        <m:sup/>
                        <m:e>
                          <m:acc>
                            <m:accPr>
                              <m:chr m:val="̃"/>
                              <m:ctrlPr>
                                <a:rPr kumimoji="0" lang="en-US" sz="135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0" lang="en-US" sz="135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𝑤</m:t>
                              </m:r>
                            </m:e>
                          </m:acc>
                          <m:d>
                            <m:dPr>
                              <m:ctrlPr>
                                <a:rPr kumimoji="0" lang="en-US" sz="135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kumimoji="0" lang="en-US" sz="135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SupPr>
                                <m:e>
                                  <m:r>
                                    <a:rPr kumimoji="0" lang="en-US" sz="135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kumimoji="0" lang="en-US" sz="135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kumimoji="0" lang="en-US" sz="135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𝑘</m:t>
                                  </m:r>
                                </m:sup>
                              </m:sSubSup>
                              <m:f>
                                <m:fPr>
                                  <m:ctrlPr>
                                    <a:rPr kumimoji="0" lang="en-US" sz="135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fPr>
                                <m:num>
                                  <m:r>
                                    <a:rPr kumimoji="0" lang="en-US" sz="135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𝜕</m:t>
                                  </m:r>
                                  <m:sSup>
                                    <m:sSupPr>
                                      <m:ctrlPr>
                                        <a:rPr kumimoji="0" lang="en-US" sz="135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0" lang="en-US" sz="135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  <m:t>𝐼</m:t>
                                      </m:r>
                                    </m:e>
                                    <m:sup>
                                      <m:r>
                                        <a:rPr kumimoji="0" lang="en-US" sz="135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  <m:t>𝑘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kumimoji="0" lang="en-US" sz="135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0" lang="en-US" sz="135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sz="135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0" lang="en-US" sz="135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kumimoji="0" lang="en-US" sz="135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kumimoji="0" lang="en-US" sz="135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0" lang="en-US" sz="135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sz="135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kumimoji="0" lang="en-US" sz="135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𝑎</m:t>
                                      </m:r>
                                    </m:sub>
                                  </m:sSub>
                                  <m:r>
                                    <a:rPr kumimoji="0" lang="en-US" sz="135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kumimoji="0" lang="en-US" sz="135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sz="135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kumimoji="0" lang="en-US" sz="135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𝑠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m:rPr>
                                  <m:nor/>
                                </m:rPr>
                                <a:rPr kumimoji="0" lang="en-US" sz="1350" b="0" i="0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Trebuchet MS" panose="020B0603020202020204"/>
                                  <a:ea typeface="Cambria Math" panose="02040503050406030204" pitchFamily="18" charset="0"/>
                                  <a:cs typeface="+mn-cs"/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kumimoji="0" lang="en-US" sz="135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US" sz="135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𝐼</m:t>
                                  </m:r>
                                </m:e>
                                <m:sup>
                                  <m:r>
                                    <a:rPr kumimoji="0" lang="en-US" sz="135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𝑘</m:t>
                                  </m:r>
                                </m:sup>
                              </m:sSup>
                              <m:r>
                                <a:rPr kumimoji="0" lang="en-US" sz="135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kumimoji="0" lang="en-US" sz="135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kumimoji="0" lang="en-US" sz="135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kumimoji="0" lang="en-US" sz="135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0" lang="en-US" sz="135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+mn-cs"/>
                                            </a:rPr>
                                            <m:t>𝜇</m:t>
                                          </m:r>
                                        </m:e>
                                        <m:sub>
                                          <m:r>
                                            <a:rPr kumimoji="0" lang="en-US" sz="135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𝑎</m:t>
                                          </m:r>
                                        </m:sub>
                                      </m:sSub>
                                      <m:r>
                                        <a:rPr kumimoji="0" lang="en-US" sz="135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  <m:t>𝜎</m:t>
                                      </m:r>
                                      <m:sSup>
                                        <m:sSupPr>
                                          <m:ctrlPr>
                                            <a:rPr kumimoji="0" lang="en-US" sz="135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+mn-cs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kumimoji="0" lang="en-US" sz="135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+mn-cs"/>
                                            </a:rPr>
                                            <m:t>𝑇</m:t>
                                          </m:r>
                                        </m:e>
                                        <m:sup>
                                          <m:r>
                                            <a:rPr kumimoji="0" lang="en-US" sz="135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+mn-cs"/>
                                            </a:rPr>
                                            <m:t>4</m:t>
                                          </m:r>
                                        </m:sup>
                                      </m:sSup>
                                    </m:num>
                                    <m:den>
                                      <m:r>
                                        <a:rPr kumimoji="0" lang="en-US" sz="135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  <m:t>𝜋</m:t>
                                      </m:r>
                                    </m:den>
                                  </m:f>
                                  <m:r>
                                    <m:rPr>
                                      <m:nor/>
                                    </m:rPr>
                                    <a:rPr kumimoji="0" lang="en-US" sz="1350" b="0" i="0" u="none" strike="noStrike" kern="120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Trebuchet MS" panose="020B0603020202020204"/>
                                      <a:ea typeface="+mn-ea"/>
                                      <a:cs typeface="+mn-cs"/>
                                    </a:rPr>
                                    <m:t>+</m:t>
                                  </m:r>
                                  <m:r>
                                    <m:rPr>
                                      <m:nor/>
                                    </m:rPr>
                                    <a:rPr kumimoji="0" lang="en-US" sz="1350" b="0" i="0" u="none" strike="noStrike" kern="120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Trebuchet MS" panose="020B0603020202020204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 </m:t>
                                  </m:r>
                                  <m:f>
                                    <m:fPr>
                                      <m:ctrlPr>
                                        <a:rPr kumimoji="0" lang="en-US" sz="135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kumimoji="0" lang="en-US" sz="135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0" lang="en-US" sz="135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+mn-cs"/>
                                            </a:rPr>
                                            <m:t>𝜇</m:t>
                                          </m:r>
                                        </m:e>
                                        <m:sub>
                                          <m:r>
                                            <a:rPr kumimoji="0" lang="en-US" sz="135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+mn-cs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  <m:r>
                                        <a:rPr kumimoji="0" lang="en-US" sz="135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𝐺</m:t>
                                      </m:r>
                                    </m:num>
                                    <m:den>
                                      <m:r>
                                        <a:rPr kumimoji="0" lang="en-US" sz="135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  <m:t>4</m:t>
                                      </m:r>
                                      <m:r>
                                        <a:rPr kumimoji="0" lang="en-US" sz="135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  <m:t>𝜋</m:t>
                                      </m:r>
                                    </m:den>
                                  </m:f>
                                </m:e>
                              </m:d>
                            </m:e>
                          </m:d>
                        </m:e>
                      </m:nary>
                      <m:r>
                        <a:rPr kumimoji="0" lang="en-US" sz="135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𝑑𝑉</m:t>
                      </m:r>
                      <m:r>
                        <a:rPr kumimoji="0" lang="en-US" sz="135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=0</m:t>
                      </m:r>
                    </m:oMath>
                  </m:oMathPara>
                </a14:m>
                <a:endParaRPr kumimoji="0" lang="en-US" sz="1350" b="0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kumimoji="0" lang="en-US" sz="135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naryPr>
                        <m:sub/>
                        <m:sup/>
                        <m:e>
                          <m:sSubSup>
                            <m:sSubSupPr>
                              <m:ctrlPr>
                                <a:rPr kumimoji="0" lang="en-US" sz="135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sz="135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0" lang="en-US" sz="135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𝑗</m:t>
                              </m:r>
                            </m:sub>
                            <m:sup>
                              <m:r>
                                <a:rPr kumimoji="0" lang="en-US" sz="135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𝑘</m:t>
                              </m:r>
                            </m:sup>
                          </m:sSubSup>
                          <m:sSup>
                            <m:sSupPr>
                              <m:ctrlPr>
                                <a:rPr kumimoji="0" lang="en-US" sz="135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US" sz="135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𝐼</m:t>
                              </m:r>
                            </m:e>
                            <m:sup>
                              <m:r>
                                <a:rPr kumimoji="0" lang="en-US" sz="135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𝑘</m:t>
                              </m:r>
                            </m:sup>
                          </m:sSup>
                          <m:sSub>
                            <m:sSubPr>
                              <m:ctrlPr>
                                <a:rPr kumimoji="0" lang="en-US" sz="135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135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𝑛</m:t>
                              </m:r>
                            </m:e>
                            <m:sub>
                              <m:r>
                                <a:rPr kumimoji="0" lang="en-US" sz="135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𝑗</m:t>
                              </m:r>
                            </m:sub>
                          </m:sSub>
                          <m:r>
                            <a:rPr kumimoji="0" lang="en-US" sz="135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𝑑𝑆</m:t>
                          </m:r>
                          <m:r>
                            <a:rPr kumimoji="0" lang="en-US" sz="135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+</m:t>
                          </m:r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kumimoji="0" lang="en-US" sz="135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naryPr>
                            <m:sub/>
                            <m:sup/>
                            <m:e>
                              <m:d>
                                <m:dPr>
                                  <m:ctrlPr>
                                    <a:rPr kumimoji="0" lang="en-US" sz="135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ctrlPr>
                                        <a:rPr kumimoji="0" lang="en-US" sz="135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kumimoji="0" lang="en-US" sz="135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0" lang="en-US" sz="135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+mn-cs"/>
                                            </a:rPr>
                                            <m:t>𝜇</m:t>
                                          </m:r>
                                        </m:e>
                                        <m:sub>
                                          <m:r>
                                            <a:rPr kumimoji="0" lang="en-US" sz="135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𝑎</m:t>
                                          </m:r>
                                        </m:sub>
                                      </m:sSub>
                                      <m:r>
                                        <a:rPr kumimoji="0" lang="en-US" sz="135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kumimoji="0" lang="en-US" sz="135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0" lang="en-US" sz="135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+mn-cs"/>
                                            </a:rPr>
                                            <m:t>𝜇</m:t>
                                          </m:r>
                                        </m:e>
                                        <m:sub>
                                          <m:r>
                                            <a:rPr kumimoji="0" lang="en-US" sz="135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m:rPr>
                                      <m:nor/>
                                    </m:rPr>
                                    <a:rPr kumimoji="0" lang="en-US" sz="1350" b="0" i="0" u="none" strike="noStrike" kern="120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Trebuchet MS" panose="020B0603020202020204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 </m:t>
                                  </m:r>
                                  <m:sSup>
                                    <m:sSupPr>
                                      <m:ctrlPr>
                                        <a:rPr kumimoji="0" lang="en-US" sz="135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0" lang="en-US" sz="135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  <m:t>𝐼</m:t>
                                      </m:r>
                                    </m:e>
                                    <m:sup>
                                      <m:r>
                                        <a:rPr kumimoji="0" lang="en-US" sz="135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  <m:t>𝑘</m:t>
                                      </m:r>
                                    </m:sup>
                                  </m:sSup>
                                  <m:r>
                                    <a:rPr kumimoji="0" lang="en-US" sz="135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−</m:t>
                                  </m:r>
                                  <m:r>
                                    <a:rPr kumimoji="0" lang="en-US" sz="135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𝑆</m:t>
                                  </m:r>
                                </m:e>
                              </m:d>
                              <m:r>
                                <a:rPr kumimoji="0" lang="en-US" sz="135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𝑑𝑉</m:t>
                              </m:r>
                            </m:e>
                          </m:nary>
                        </m:e>
                      </m:nary>
                      <m:r>
                        <a:rPr kumimoji="0" lang="en-US" sz="135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kumimoji="0" lang="en-US" sz="135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naryPr>
                        <m:sub/>
                        <m:sup/>
                        <m:e>
                          <m:r>
                            <a:rPr kumimoji="0" lang="en-US" sz="135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𝜏</m:t>
                          </m:r>
                          <m:sSubSup>
                            <m:sSubSupPr>
                              <m:ctrlPr>
                                <a:rPr kumimoji="0" lang="en-US" sz="135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sz="135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0" lang="en-US" sz="135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𝑗</m:t>
                              </m:r>
                            </m:sub>
                            <m:sup>
                              <m:r>
                                <a:rPr kumimoji="0" lang="en-US" sz="135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𝑘</m:t>
                              </m:r>
                            </m:sup>
                          </m:sSubSup>
                          <m:sSub>
                            <m:sSubPr>
                              <m:ctrlPr>
                                <a:rPr kumimoji="0" lang="en-US" sz="135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sSup>
                                <m:sSupPr>
                                  <m:ctrlPr>
                                    <a:rPr kumimoji="0" lang="en-US" sz="135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US" sz="135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𝑅</m:t>
                                  </m:r>
                                </m:e>
                                <m:sup>
                                  <m:r>
                                    <a:rPr kumimoji="0" lang="en-US" sz="135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𝑘</m:t>
                                  </m:r>
                                </m:sup>
                              </m:sSup>
                              <m:r>
                                <a:rPr kumimoji="0" lang="en-US" sz="135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𝑛</m:t>
                              </m:r>
                            </m:e>
                            <m:sub>
                              <m:r>
                                <a:rPr kumimoji="0" lang="en-US" sz="135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𝑗</m:t>
                              </m:r>
                            </m:sub>
                          </m:sSub>
                          <m:r>
                            <a:rPr kumimoji="0" lang="en-US" sz="135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𝑑𝑆</m:t>
                          </m:r>
                        </m:e>
                      </m:nary>
                    </m:oMath>
                  </m:oMathPara>
                </a14:m>
                <a:endParaRPr kumimoji="0" lang="en-US" sz="135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panose="020B060302020202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0300982-28A8-7440-971A-9067DD4EC4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7116" y="4835464"/>
                <a:ext cx="5037027" cy="1499449"/>
              </a:xfrm>
              <a:prstGeom prst="rect">
                <a:avLst/>
              </a:prstGeom>
              <a:blipFill>
                <a:blip r:embed="rId8"/>
                <a:stretch>
                  <a:fillRect l="-5276" t="-31933" b="-8067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9" name="Object 3">
            <a:extLst>
              <a:ext uri="{FF2B5EF4-FFF2-40B4-BE49-F238E27FC236}">
                <a16:creationId xmlns:a16="http://schemas.microsoft.com/office/drawing/2014/main" id="{B2640F07-4607-6949-9ADA-FC40EFD29B9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76600318"/>
              </p:ext>
            </p:extLst>
          </p:nvPr>
        </p:nvGraphicFramePr>
        <p:xfrm>
          <a:off x="6298763" y="5186870"/>
          <a:ext cx="2070988" cy="6278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89" name="Equation" r:id="rId9" imgW="1676400" imgH="508000" progId="Equation.3">
                  <p:embed/>
                </p:oleObj>
              </mc:Choice>
              <mc:Fallback>
                <p:oleObj name="Equation" r:id="rId9" imgW="1676400" imgH="508000" progId="Equation.3">
                  <p:embed/>
                  <p:pic>
                    <p:nvPicPr>
                      <p:cNvPr id="35" name="Object 3">
                        <a:extLst>
                          <a:ext uri="{FF2B5EF4-FFF2-40B4-BE49-F238E27FC236}">
                            <a16:creationId xmlns:a16="http://schemas.microsoft.com/office/drawing/2014/main" id="{3FCEB919-DF94-BA43-B453-D7D04CD0E7B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98763" y="5186870"/>
                        <a:ext cx="2070988" cy="62785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72174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Passive Scalar Transport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307443"/>
          </a:xfrm>
        </p:spPr>
        <p:txBody>
          <a:bodyPr>
            <a:normAutofit fontScale="92500" lnSpcReduction="20000"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Time/</a:t>
            </a:r>
            <a:r>
              <a:rPr lang="en-US" dirty="0" err="1"/>
              <a:t>Src</a:t>
            </a:r>
            <a:r>
              <a:rPr lang="en-US" dirty="0"/>
              <a:t>/Advection/Diffusion equation for scalar </a:t>
            </a:r>
            <a:r>
              <a:rPr lang="en-US" dirty="0">
                <a:latin typeface="Symbol" pitchFamily="2" charset="2"/>
              </a:rPr>
              <a:t>f</a:t>
            </a: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Symbol" pitchFamily="2" charset="2"/>
            </a:endParaRPr>
          </a:p>
          <a:p>
            <a:pPr>
              <a:buFont typeface="Arial" charset="0"/>
              <a:buChar char="•"/>
            </a:pPr>
            <a:r>
              <a:rPr lang="en-US" dirty="0">
                <a:latin typeface="Symbol" pitchFamily="2" charset="2"/>
              </a:rPr>
              <a:t> </a:t>
            </a:r>
            <a:r>
              <a:rPr lang="en-US" dirty="0"/>
              <a:t>Here, w is the weight function, or an arbitrary function that is differentiable - at least once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Any ideas why? What are the properties of the above PDE?</a:t>
            </a:r>
          </a:p>
          <a:p>
            <a:pPr>
              <a:buFont typeface="Arial" charset="0"/>
              <a:buChar char="•"/>
            </a:pPr>
            <a:r>
              <a:rPr lang="en-US" dirty="0"/>
              <a:t> In this example, let density, velocity, and diffusive flux coefficient be prescribed</a:t>
            </a:r>
          </a:p>
          <a:p>
            <a:pPr>
              <a:buFont typeface="Arial" charset="0"/>
              <a:buChar char="•"/>
            </a:pPr>
            <a:r>
              <a:rPr lang="en-US" dirty="0"/>
              <a:t> This equation, with a prescribed velocity, can be used to model trace species contaminant transport, smoke, etc.</a:t>
            </a:r>
          </a:p>
          <a:p>
            <a:pPr>
              <a:buFont typeface="Arial" charset="0"/>
              <a:buChar char="•"/>
            </a:pPr>
            <a:r>
              <a:rPr lang="en-US" dirty="0"/>
              <a:t> The above equation is termed a weighted-residual statement of the original PDE</a:t>
            </a:r>
          </a:p>
          <a:p>
            <a:pPr>
              <a:buFont typeface="Arial" charset="0"/>
              <a:buChar char="•"/>
            </a:pPr>
            <a:r>
              <a:rPr lang="en-US" dirty="0"/>
              <a:t> Thus far, it is exact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08715AA-D3D2-E943-A639-B442DAD137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170" y="1871946"/>
            <a:ext cx="4356100" cy="10160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2E702BD-0E91-E64B-ABEA-8CD36B252F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4487" y="3107605"/>
            <a:ext cx="614680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995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CVFEM: Element-loops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200" name="Text Placeholder 4">
            <a:extLst>
              <a:ext uri="{FF2B5EF4-FFF2-40B4-BE49-F238E27FC236}">
                <a16:creationId xmlns:a16="http://schemas.microsoft.com/office/drawing/2014/main" id="{16BF309F-9DF5-A14E-8238-2192463954A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3306153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For each element, recall that a dual volume has been constructed</a:t>
            </a:r>
          </a:p>
          <a:p>
            <a:pPr>
              <a:buFont typeface="Arial" charset="0"/>
              <a:buChar char="•"/>
            </a:pPr>
            <a:r>
              <a:rPr lang="en-US" dirty="0"/>
              <a:t> Volume-based contributions are evaluated at the </a:t>
            </a:r>
            <a:r>
              <a:rPr lang="en-US" dirty="0" err="1"/>
              <a:t>subcontrol</a:t>
            </a:r>
            <a:r>
              <a:rPr lang="en-US" dirty="0"/>
              <a:t> volume integration points (diamonds)</a:t>
            </a:r>
          </a:p>
          <a:p>
            <a:pPr>
              <a:buFont typeface="Arial" charset="0"/>
              <a:buChar char="•"/>
            </a:pPr>
            <a:r>
              <a:rPr lang="en-US" dirty="0"/>
              <a:t> Surface-based contributions are evaluated at the </a:t>
            </a:r>
            <a:r>
              <a:rPr lang="en-US" dirty="0" err="1"/>
              <a:t>subcontrol</a:t>
            </a:r>
            <a:r>
              <a:rPr lang="en-US" dirty="0"/>
              <a:t> surface integration points (triangles)</a:t>
            </a:r>
          </a:p>
          <a:p>
            <a:pPr>
              <a:buFont typeface="Arial" charset="0"/>
              <a:buChar char="•"/>
            </a:pPr>
            <a:r>
              <a:rPr lang="en-US" dirty="0"/>
              <a:t> We define an </a:t>
            </a:r>
            <a:r>
              <a:rPr lang="en-US" dirty="0" err="1"/>
              <a:t>isoparametric</a:t>
            </a:r>
            <a:r>
              <a:rPr lang="en-US" dirty="0"/>
              <a:t> element than ranges from -1:1 in the </a:t>
            </a:r>
            <a:r>
              <a:rPr lang="en-US" dirty="0">
                <a:latin typeface="Symbol" pitchFamily="2" charset="2"/>
              </a:rPr>
              <a:t>x-</a:t>
            </a:r>
            <a:r>
              <a:rPr lang="en-US" dirty="0"/>
              <a:t> (x-direction) and </a:t>
            </a:r>
            <a:r>
              <a:rPr lang="en-US" dirty="0">
                <a:latin typeface="Symbol" pitchFamily="2" charset="2"/>
              </a:rPr>
              <a:t>h-</a:t>
            </a:r>
            <a:r>
              <a:rPr lang="en-US" dirty="0"/>
              <a:t> (y-direction) direction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5255E6F-9F1C-D147-8617-26FF92608E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200" y="3831771"/>
            <a:ext cx="3860800" cy="2540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FE175FF-50E5-B44C-A4DE-9FA661476F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8099" y="4248064"/>
            <a:ext cx="2779352" cy="229507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8D00569-BF62-F746-BAA3-F1C1199A9A31}"/>
              </a:ext>
            </a:extLst>
          </p:cNvPr>
          <p:cNvSpPr txBox="1"/>
          <p:nvPr/>
        </p:nvSpPr>
        <p:spPr>
          <a:xfrm>
            <a:off x="5301343" y="3733800"/>
            <a:ext cx="3026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Basis Functions for a Quad4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C6566C-2F6A-644F-AB9F-111AE15F2DB7}"/>
              </a:ext>
            </a:extLst>
          </p:cNvPr>
          <p:cNvSpPr txBox="1"/>
          <p:nvPr/>
        </p:nvSpPr>
        <p:spPr>
          <a:xfrm>
            <a:off x="230933" y="6449606"/>
            <a:ext cx="6821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 example, the </a:t>
            </a:r>
            <a:r>
              <a:rPr lang="en-US" dirty="0" err="1"/>
              <a:t>isoparametric</a:t>
            </a:r>
            <a:r>
              <a:rPr lang="en-US" dirty="0"/>
              <a:t> coordinate for </a:t>
            </a:r>
            <a:r>
              <a:rPr lang="en-US" dirty="0" err="1"/>
              <a:t>ip</a:t>
            </a:r>
            <a:r>
              <a:rPr lang="en-US" dirty="0"/>
              <a:t> 1 is (0.0, -0.5)</a:t>
            </a:r>
          </a:p>
        </p:txBody>
      </p:sp>
    </p:spTree>
    <p:extLst>
      <p:ext uri="{BB962C8B-B14F-4D97-AF65-F5344CB8AC3E}">
        <p14:creationId xmlns:p14="http://schemas.microsoft.com/office/powerpoint/2010/main" val="120270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CVFEM: Implicit Time Discretization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018214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Backward Euler (two state) and is first-order accurate (A-stable)</a:t>
            </a:r>
          </a:p>
          <a:p>
            <a:pPr>
              <a:buFont typeface="Arial" charset="0"/>
              <a:buChar char="•"/>
            </a:pPr>
            <a:r>
              <a:rPr lang="en-US" dirty="0"/>
              <a:t> BDF2 (three state) is second-order accurate (A-stable)</a:t>
            </a:r>
          </a:p>
          <a:p>
            <a:pPr>
              <a:buFont typeface="Arial" charset="0"/>
              <a:buChar char="•"/>
            </a:pPr>
            <a:r>
              <a:rPr lang="en-US" dirty="0"/>
              <a:t> This term is assembled over an element iteration and drives a consistent mass matrix with a full </a:t>
            </a:r>
            <a:r>
              <a:rPr lang="en-US" dirty="0" err="1"/>
              <a:t>node:element:node</a:t>
            </a:r>
            <a:r>
              <a:rPr lang="en-US" dirty="0"/>
              <a:t> connectivity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For uniform time steps:</a:t>
            </a:r>
          </a:p>
          <a:p>
            <a:pPr marL="0" indent="0">
              <a:buNone/>
            </a:pPr>
            <a:r>
              <a:rPr lang="en-US" dirty="0"/>
              <a:t> 	</a:t>
            </a:r>
            <a:r>
              <a:rPr lang="en-US" dirty="0">
                <a:latin typeface="Symbol" pitchFamily="2" charset="2"/>
              </a:rPr>
              <a:t>g</a:t>
            </a:r>
            <a:r>
              <a:rPr lang="en-US" baseline="-25000" dirty="0"/>
              <a:t>1</a:t>
            </a:r>
            <a:r>
              <a:rPr lang="en-US" dirty="0"/>
              <a:t> = 3/2  </a:t>
            </a:r>
          </a:p>
          <a:p>
            <a:pPr marL="0" indent="0">
              <a:buNone/>
            </a:pPr>
            <a:r>
              <a:rPr lang="en-US" dirty="0">
                <a:latin typeface="Symbol" pitchFamily="2" charset="2"/>
              </a:rPr>
              <a:t>	g</a:t>
            </a:r>
            <a:r>
              <a:rPr lang="en-US" baseline="-25000" dirty="0"/>
              <a:t>2</a:t>
            </a:r>
            <a:r>
              <a:rPr lang="en-US" dirty="0"/>
              <a:t> = -2</a:t>
            </a:r>
          </a:p>
          <a:p>
            <a:pPr marL="0" indent="0">
              <a:buNone/>
            </a:pPr>
            <a:r>
              <a:rPr lang="en-US" dirty="0">
                <a:latin typeface="Symbol" pitchFamily="2" charset="2"/>
              </a:rPr>
              <a:t>	g</a:t>
            </a:r>
            <a:r>
              <a:rPr lang="en-US" baseline="-25000" dirty="0"/>
              <a:t>3</a:t>
            </a:r>
            <a:r>
              <a:rPr lang="en-US" dirty="0"/>
              <a:t> = 1/2</a:t>
            </a:r>
          </a:p>
          <a:p>
            <a:pPr marL="0" indent="0">
              <a:buNone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6B3DAC1-811A-DC42-83AD-97E7200A04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660" y="3341932"/>
            <a:ext cx="8140700" cy="11557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01BE476-D264-A249-A8C0-482A5F1032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1330" y="5356681"/>
            <a:ext cx="2768600" cy="9652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92C02B6-BBB3-5F4A-95AE-E6D94CC73E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9930" y="4318000"/>
            <a:ext cx="38608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681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CVFEM: Implicit Time Discretization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416300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Backward Euler (two state) and is first-order accurate (A-stable)</a:t>
            </a:r>
          </a:p>
          <a:p>
            <a:pPr>
              <a:buFont typeface="Arial" charset="0"/>
              <a:buChar char="•"/>
            </a:pPr>
            <a:r>
              <a:rPr lang="en-US" dirty="0"/>
              <a:t> BDF2 (three state) is second-order accurate (A-stable)</a:t>
            </a:r>
          </a:p>
          <a:p>
            <a:pPr>
              <a:buFont typeface="Arial" charset="0"/>
              <a:buChar char="•"/>
            </a:pPr>
            <a:r>
              <a:rPr lang="en-US" dirty="0"/>
              <a:t> This term is assembled over an element iteration and drives a </a:t>
            </a:r>
            <a:r>
              <a:rPr lang="en-US" u="sng" dirty="0"/>
              <a:t>consistent mass matrix</a:t>
            </a:r>
            <a:r>
              <a:rPr lang="en-US" dirty="0"/>
              <a:t> with a full </a:t>
            </a:r>
            <a:r>
              <a:rPr lang="en-US" dirty="0" err="1"/>
              <a:t>node:element:node</a:t>
            </a:r>
            <a:r>
              <a:rPr lang="en-US" dirty="0"/>
              <a:t> connectivity</a:t>
            </a:r>
          </a:p>
          <a:p>
            <a:pPr>
              <a:buFont typeface="Arial" charset="0"/>
              <a:buChar char="•"/>
            </a:pPr>
            <a:r>
              <a:rPr lang="en-US" dirty="0"/>
              <a:t> Integration points can also be evaluated at the node for a </a:t>
            </a:r>
            <a:r>
              <a:rPr lang="en-US" u="sng" dirty="0"/>
              <a:t>lumped mass matrix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For uniform time steps:</a:t>
            </a:r>
          </a:p>
          <a:p>
            <a:pPr marL="0" indent="0">
              <a:buNone/>
            </a:pPr>
            <a:r>
              <a:rPr lang="en-US" dirty="0"/>
              <a:t> 	</a:t>
            </a:r>
            <a:r>
              <a:rPr lang="en-US" dirty="0">
                <a:latin typeface="Symbol" pitchFamily="2" charset="2"/>
              </a:rPr>
              <a:t>g</a:t>
            </a:r>
            <a:r>
              <a:rPr lang="en-US" baseline="-25000" dirty="0"/>
              <a:t>1</a:t>
            </a:r>
            <a:r>
              <a:rPr lang="en-US" dirty="0"/>
              <a:t> = 3/2  </a:t>
            </a:r>
          </a:p>
          <a:p>
            <a:pPr marL="0" indent="0">
              <a:buNone/>
            </a:pPr>
            <a:r>
              <a:rPr lang="en-US" dirty="0">
                <a:latin typeface="Symbol" pitchFamily="2" charset="2"/>
              </a:rPr>
              <a:t>	g</a:t>
            </a:r>
            <a:r>
              <a:rPr lang="en-US" baseline="-25000" dirty="0"/>
              <a:t>2</a:t>
            </a:r>
            <a:r>
              <a:rPr lang="en-US" dirty="0"/>
              <a:t> = -2</a:t>
            </a:r>
          </a:p>
          <a:p>
            <a:pPr marL="0" indent="0">
              <a:buNone/>
            </a:pPr>
            <a:r>
              <a:rPr lang="en-US" dirty="0">
                <a:latin typeface="Symbol" pitchFamily="2" charset="2"/>
              </a:rPr>
              <a:t>	g</a:t>
            </a:r>
            <a:r>
              <a:rPr lang="en-US" baseline="-25000" dirty="0"/>
              <a:t>3</a:t>
            </a:r>
            <a:r>
              <a:rPr lang="en-US" dirty="0"/>
              <a:t> = 1/2</a:t>
            </a:r>
          </a:p>
          <a:p>
            <a:pPr marL="0" indent="0">
              <a:buNone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6B3DAC1-811A-DC42-83AD-97E7200A04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660" y="3341932"/>
            <a:ext cx="8140700" cy="11557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01BE476-D264-A249-A8C0-482A5F1032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1330" y="5356681"/>
            <a:ext cx="2768600" cy="9652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92C02B6-BBB3-5F4A-95AE-E6D94CC73E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9930" y="4318000"/>
            <a:ext cx="3860800" cy="254000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5516723-079E-D844-AD1F-ED0C7DAD3D33}"/>
              </a:ext>
            </a:extLst>
          </p:cNvPr>
          <p:cNvCxnSpPr>
            <a:cxnSpLocks/>
          </p:cNvCxnSpPr>
          <p:nvPr/>
        </p:nvCxnSpPr>
        <p:spPr>
          <a:xfrm>
            <a:off x="4855029" y="4797923"/>
            <a:ext cx="1012363" cy="49154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529211A-D739-A942-8DD3-4437D2AC68A9}"/>
              </a:ext>
            </a:extLst>
          </p:cNvPr>
          <p:cNvCxnSpPr>
            <a:cxnSpLocks/>
          </p:cNvCxnSpPr>
          <p:nvPr/>
        </p:nvCxnSpPr>
        <p:spPr>
          <a:xfrm>
            <a:off x="4844143" y="5516380"/>
            <a:ext cx="1012363" cy="49154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979C9B1-5643-FB4C-BE5A-C2159BF04FFA}"/>
              </a:ext>
            </a:extLst>
          </p:cNvPr>
          <p:cNvCxnSpPr>
            <a:cxnSpLocks/>
          </p:cNvCxnSpPr>
          <p:nvPr/>
        </p:nvCxnSpPr>
        <p:spPr>
          <a:xfrm>
            <a:off x="5606145" y="4787037"/>
            <a:ext cx="1012363" cy="49154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FD690CD-187B-CF44-A2D9-D0875D2F7F09}"/>
              </a:ext>
            </a:extLst>
          </p:cNvPr>
          <p:cNvCxnSpPr>
            <a:cxnSpLocks/>
          </p:cNvCxnSpPr>
          <p:nvPr/>
        </p:nvCxnSpPr>
        <p:spPr>
          <a:xfrm>
            <a:off x="5595259" y="5505494"/>
            <a:ext cx="1012363" cy="49154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3772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CVFEM: Implicit Time Discretization (Code)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6" y="1441700"/>
            <a:ext cx="8375613" cy="3306153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>
                <a:hlinkClick r:id="rId2"/>
              </a:rPr>
              <a:t>https://github.com/NaluCFD/Nalu/blob/master/src/kernel/ScalarMassElemKernel.C</a:t>
            </a:r>
            <a:r>
              <a:rPr lang="en-US" dirty="0"/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1EC1BE2-E941-705B-D525-4CF7E4D1ED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187" y="2698750"/>
            <a:ext cx="6273800" cy="29845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C80C6C6-2EE8-35AD-F7CC-4125A0C309F7}"/>
              </a:ext>
            </a:extLst>
          </p:cNvPr>
          <p:cNvSpPr txBox="1"/>
          <p:nvPr/>
        </p:nvSpPr>
        <p:spPr>
          <a:xfrm>
            <a:off x="653143" y="6215743"/>
            <a:ext cx="7743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Convecting</a:t>
            </a:r>
            <a:r>
              <a:rPr lang="en-US" dirty="0"/>
              <a:t> Taylor Vortex analytical solution; error computed at </a:t>
            </a:r>
            <a:r>
              <a:rPr lang="en-US"/>
              <a:t>1 second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2C6B363-611D-6D4B-82D5-37E144C2092C}"/>
              </a:ext>
            </a:extLst>
          </p:cNvPr>
          <p:cNvSpPr txBox="1"/>
          <p:nvPr/>
        </p:nvSpPr>
        <p:spPr>
          <a:xfrm>
            <a:off x="4139184" y="4425696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557F693-1F0C-1243-B26A-25DB971EF1A1}"/>
              </a:ext>
            </a:extLst>
          </p:cNvPr>
          <p:cNvSpPr txBox="1"/>
          <p:nvPr/>
        </p:nvSpPr>
        <p:spPr>
          <a:xfrm>
            <a:off x="4139184" y="4651248"/>
            <a:ext cx="3080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3689181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CVFEM: Source Term Discretization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018214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Source terms for CVFEM are also assembled over an element or nodal loop</a:t>
            </a:r>
          </a:p>
          <a:p>
            <a:pPr>
              <a:buFont typeface="Arial" charset="0"/>
              <a:buChar char="•"/>
            </a:pPr>
            <a:r>
              <a:rPr lang="en-US" dirty="0"/>
              <a:t> In some cases, the source term is complex, i.e., includes gradients, which drives either a nodal assembly of these quantities to the nodes or local evaluation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5614EC7-2A5F-D747-B352-58F564409F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552" y="2680807"/>
            <a:ext cx="3860800" cy="2540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6970C0C-A3CE-9E4A-8B56-869188406D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2487" y="2863600"/>
            <a:ext cx="3797300" cy="25527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0696AA7-BC2D-184D-B71A-CD7ECFF010F9}"/>
              </a:ext>
            </a:extLst>
          </p:cNvPr>
          <p:cNvCxnSpPr>
            <a:cxnSpLocks/>
          </p:cNvCxnSpPr>
          <p:nvPr/>
        </p:nvCxnSpPr>
        <p:spPr>
          <a:xfrm>
            <a:off x="522521" y="3165071"/>
            <a:ext cx="1012363" cy="49154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DBD6A0A-7899-0648-AD15-B8E1AF196D4F}"/>
              </a:ext>
            </a:extLst>
          </p:cNvPr>
          <p:cNvCxnSpPr>
            <a:cxnSpLocks/>
          </p:cNvCxnSpPr>
          <p:nvPr/>
        </p:nvCxnSpPr>
        <p:spPr>
          <a:xfrm>
            <a:off x="511635" y="3883528"/>
            <a:ext cx="1012363" cy="49154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5789D21-33FD-B74C-BA70-57961D3C39B4}"/>
              </a:ext>
            </a:extLst>
          </p:cNvPr>
          <p:cNvCxnSpPr>
            <a:cxnSpLocks/>
          </p:cNvCxnSpPr>
          <p:nvPr/>
        </p:nvCxnSpPr>
        <p:spPr>
          <a:xfrm>
            <a:off x="1273637" y="3154185"/>
            <a:ext cx="1012363" cy="49154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5F83929-8AFF-974B-A342-B5BF4C235F06}"/>
              </a:ext>
            </a:extLst>
          </p:cNvPr>
          <p:cNvCxnSpPr>
            <a:cxnSpLocks/>
          </p:cNvCxnSpPr>
          <p:nvPr/>
        </p:nvCxnSpPr>
        <p:spPr>
          <a:xfrm>
            <a:off x="1262751" y="3872642"/>
            <a:ext cx="1012363" cy="49154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2463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on CVFEM: Source Term Discretization (Code)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8016384" cy="5018214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56E09752-AF9D-E44B-8EFD-95623C01F77F}"/>
              </a:ext>
            </a:extLst>
          </p:cNvPr>
          <p:cNvSpPr txBox="1">
            <a:spLocks/>
          </p:cNvSpPr>
          <p:nvPr/>
        </p:nvSpPr>
        <p:spPr>
          <a:xfrm>
            <a:off x="615987" y="1441700"/>
            <a:ext cx="1478960" cy="3306153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68576" indent="-68576" algn="l" defTabSz="685749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28801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6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42516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56231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69946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824939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4928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491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490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hlinkClick r:id="rId2"/>
              </a:rPr>
              <a:t>https://github.com/NaluCFD/Nalu/blob/master/src/user_functions/SteadyThermal3dContactSrcElemKernel.C</a:t>
            </a:r>
            <a:r>
              <a:rPr lang="en-US" dirty="0"/>
              <a:t>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5707BA8-C7B1-EB44-85D9-0CEBE05636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3086" y="879126"/>
            <a:ext cx="6259285" cy="5806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942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Sandia2018_4x3">
  <a:themeElements>
    <a:clrScheme name="Sandia 2018">
      <a:dk1>
        <a:srgbClr val="000000"/>
      </a:dk1>
      <a:lt1>
        <a:srgbClr val="FFFFFF"/>
      </a:lt1>
      <a:dk2>
        <a:srgbClr val="005376"/>
      </a:dk2>
      <a:lt2>
        <a:srgbClr val="E7E6E6"/>
      </a:lt2>
      <a:accent1>
        <a:srgbClr val="008E74"/>
      </a:accent1>
      <a:accent2>
        <a:srgbClr val="6CB312"/>
      </a:accent2>
      <a:accent3>
        <a:srgbClr val="FFA033"/>
      </a:accent3>
      <a:accent4>
        <a:srgbClr val="A92C00"/>
      </a:accent4>
      <a:accent5>
        <a:srgbClr val="7D0D7C"/>
      </a:accent5>
      <a:accent6>
        <a:srgbClr val="00ADD0"/>
      </a:accent6>
      <a:hlink>
        <a:srgbClr val="0563C1"/>
      </a:hlink>
      <a:folHlink>
        <a:srgbClr val="954F72"/>
      </a:folHlink>
    </a:clrScheme>
    <a:fontScheme name="Garamond-Trebuchet MS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ndia2018" id="{0FFEE870-C493-D14B-ABEE-ECDD0A28A84D}" vid="{651A9348-1C84-5A4F-98B3-A94AD4D118C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Sandia2018</Template>
  <TotalTime>4922</TotalTime>
  <Words>2414</Words>
  <Application>Microsoft Macintosh PowerPoint</Application>
  <PresentationFormat>On-screen Show (4:3)</PresentationFormat>
  <Paragraphs>326</Paragraphs>
  <Slides>33</Slides>
  <Notes>3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3" baseType="lpstr">
      <vt:lpstr>Arial</vt:lpstr>
      <vt:lpstr>Calibri</vt:lpstr>
      <vt:lpstr>Cambria Math</vt:lpstr>
      <vt:lpstr>Garamond</vt:lpstr>
      <vt:lpstr>Gill Sans MT</vt:lpstr>
      <vt:lpstr>Symbol</vt:lpstr>
      <vt:lpstr>Trebuchet MS</vt:lpstr>
      <vt:lpstr>Wingdings</vt:lpstr>
      <vt:lpstr>Sandia2018_4x3</vt:lpstr>
      <vt:lpstr>Equation</vt:lpstr>
      <vt:lpstr>PowerPoint Presentation</vt:lpstr>
      <vt:lpstr>Deep Dive on CVFEM</vt:lpstr>
      <vt:lpstr>Dual Volume Definitions for Hybrid Meshes</vt:lpstr>
      <vt:lpstr>Deep Dive on CVFEM: Element-loops</vt:lpstr>
      <vt:lpstr>Deep Dive on CVFEM: Implicit Time Discretization</vt:lpstr>
      <vt:lpstr>Deep Dive on CVFEM: Implicit Time Discretization</vt:lpstr>
      <vt:lpstr>Deep Dive on CVFEM: Implicit Time Discretization (Code)</vt:lpstr>
      <vt:lpstr>Deep Dive on CVFEM: Source Term Discretization</vt:lpstr>
      <vt:lpstr>Deep Dive on CVFEM: Source Term Discretization (Code)</vt:lpstr>
      <vt:lpstr>Deep Dive on CVFEM: Advection Discretization (no stabilization)</vt:lpstr>
      <vt:lpstr>Deep Dive on CVFEM: Advection Discretization Non-Conserved Form</vt:lpstr>
      <vt:lpstr>Deep Dive on CVFEM: Advection Discretization (Code)</vt:lpstr>
      <vt:lpstr>Deep Dive on CVFEM: Diffusion Discretization</vt:lpstr>
      <vt:lpstr>Deep Dive on CVFEM: Diffusion Discretization (code)</vt:lpstr>
      <vt:lpstr>Deep Dive on FEM</vt:lpstr>
      <vt:lpstr>Deep Dive on FEM: Element-loops</vt:lpstr>
      <vt:lpstr>Deep Dive on FEM: Implicit Time Discretization</vt:lpstr>
      <vt:lpstr>Deep Dive on FEM: Source Term Discretization</vt:lpstr>
      <vt:lpstr>Deep Dive on FEM: Advection Discretization</vt:lpstr>
      <vt:lpstr>Deep Dive on FEM: Diffusion Discretization</vt:lpstr>
      <vt:lpstr>Element Integration: Physical to Transformed Space</vt:lpstr>
      <vt:lpstr>Deep Dive on FEM:  Discretization Kernels (Code)</vt:lpstr>
      <vt:lpstr>Common low-Mach Discretization Approaches: Conclusions</vt:lpstr>
      <vt:lpstr>PowerPoint Presentation</vt:lpstr>
      <vt:lpstr>Philosophy: Bridges, not Walls</vt:lpstr>
      <vt:lpstr>Laminar Backstep</vt:lpstr>
      <vt:lpstr>Laminar Jet</vt:lpstr>
      <vt:lpstr>Order-of-Accuracy</vt:lpstr>
      <vt:lpstr>Isothermal Taylor-Vortex Decay</vt:lpstr>
      <vt:lpstr>Non-Conformal Laplace Verification</vt:lpstr>
      <vt:lpstr>Hybrid Meshes, Even for LES!</vt:lpstr>
      <vt:lpstr>5m JP-8 Pool Fire Validation</vt:lpstr>
      <vt:lpstr>Model Passive Scalar Transport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Stefan P. Domino</cp:lastModifiedBy>
  <cp:revision>236</cp:revision>
  <cp:lastPrinted>2022-04-19T16:21:38Z</cp:lastPrinted>
  <dcterms:created xsi:type="dcterms:W3CDTF">2017-10-14T01:15:26Z</dcterms:created>
  <dcterms:modified xsi:type="dcterms:W3CDTF">2022-04-21T15:53:04Z</dcterms:modified>
</cp:coreProperties>
</file>